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 id="271" r:id="rId48"/>
    <p:sldId id="272" r:id="rId49"/>
    <p:sldId id="273" r:id="rId50"/>
    <p:sldId id="274"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efelibata Script" charset="1" panose="00000500000000000000"/>
      <p:regular r:id="rId10"/>
    </p:embeddedFont>
    <p:embeddedFont>
      <p:font typeface="Lastica" charset="1" panose="02000500000000000000"/>
      <p:regular r:id="rId11"/>
    </p:embeddedFont>
    <p:embeddedFont>
      <p:font typeface="Lastica Bold" charset="1" panose="02000500000000000000"/>
      <p:regular r:id="rId12"/>
    </p:embeddedFont>
    <p:embeddedFont>
      <p:font typeface="Lastica Thin" charset="1" panose="02000500000000000000"/>
      <p:regular r:id="rId13"/>
    </p:embeddedFont>
    <p:embeddedFont>
      <p:font typeface="Lastica Light" charset="1" panose="02000500000000000000"/>
      <p:regular r:id="rId14"/>
    </p:embeddedFont>
    <p:embeddedFont>
      <p:font typeface="Montserrat" charset="1" panose="00000500000000000000"/>
      <p:regular r:id="rId15"/>
    </p:embeddedFont>
    <p:embeddedFont>
      <p:font typeface="Montserrat Bold" charset="1" panose="00000800000000000000"/>
      <p:regular r:id="rId16"/>
    </p:embeddedFont>
    <p:embeddedFont>
      <p:font typeface="Montserrat Italics" charset="1" panose="00000500000000000000"/>
      <p:regular r:id="rId17"/>
    </p:embeddedFont>
    <p:embeddedFont>
      <p:font typeface="Montserrat Bold Italics" charset="1" panose="00000800000000000000"/>
      <p:regular r:id="rId18"/>
    </p:embeddedFont>
    <p:embeddedFont>
      <p:font typeface="Montserrat Thin" charset="1" panose="00000300000000000000"/>
      <p:regular r:id="rId19"/>
    </p:embeddedFont>
    <p:embeddedFont>
      <p:font typeface="Montserrat Thin Italics" charset="1" panose="00000300000000000000"/>
      <p:regular r:id="rId20"/>
    </p:embeddedFont>
    <p:embeddedFont>
      <p:font typeface="Montserrat Extra-Light" charset="1" panose="00000300000000000000"/>
      <p:regular r:id="rId21"/>
    </p:embeddedFont>
    <p:embeddedFont>
      <p:font typeface="Montserrat Extra-Light Italics" charset="1" panose="00000300000000000000"/>
      <p:regular r:id="rId22"/>
    </p:embeddedFont>
    <p:embeddedFont>
      <p:font typeface="Montserrat Light" charset="1" panose="00000400000000000000"/>
      <p:regular r:id="rId23"/>
    </p:embeddedFont>
    <p:embeddedFont>
      <p:font typeface="Montserrat Light Italics" charset="1" panose="00000400000000000000"/>
      <p:regular r:id="rId24"/>
    </p:embeddedFont>
    <p:embeddedFont>
      <p:font typeface="Montserrat Medium" charset="1" panose="00000600000000000000"/>
      <p:regular r:id="rId25"/>
    </p:embeddedFont>
    <p:embeddedFont>
      <p:font typeface="Montserrat Medium Italics" charset="1" panose="00000600000000000000"/>
      <p:regular r:id="rId26"/>
    </p:embeddedFont>
    <p:embeddedFont>
      <p:font typeface="Montserrat Semi-Bold" charset="1" panose="00000700000000000000"/>
      <p:regular r:id="rId27"/>
    </p:embeddedFont>
    <p:embeddedFont>
      <p:font typeface="Montserrat Semi-Bold Italics" charset="1" panose="00000700000000000000"/>
      <p:regular r:id="rId28"/>
    </p:embeddedFont>
    <p:embeddedFont>
      <p:font typeface="Montserrat Ultra-Bold" charset="1" panose="00000900000000000000"/>
      <p:regular r:id="rId29"/>
    </p:embeddedFont>
    <p:embeddedFont>
      <p:font typeface="Montserrat Ultra-Bold Italics" charset="1" panose="00000900000000000000"/>
      <p:regular r:id="rId30"/>
    </p:embeddedFont>
    <p:embeddedFont>
      <p:font typeface="Montserrat Heavy" charset="1" panose="00000A00000000000000"/>
      <p:regular r:id="rId31"/>
    </p:embeddedFont>
    <p:embeddedFont>
      <p:font typeface="Montserrat Heavy Italics" charset="1" panose="00000A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43" Target="slides/slide11.xml" Type="http://schemas.openxmlformats.org/officeDocument/2006/relationships/slide"/><Relationship Id="rId44" Target="slides/slide12.xml" Type="http://schemas.openxmlformats.org/officeDocument/2006/relationships/slide"/><Relationship Id="rId45" Target="slides/slide13.xml" Type="http://schemas.openxmlformats.org/officeDocument/2006/relationships/slide"/><Relationship Id="rId46" Target="slides/slide14.xml" Type="http://schemas.openxmlformats.org/officeDocument/2006/relationships/slide"/><Relationship Id="rId47" Target="slides/slide15.xml" Type="http://schemas.openxmlformats.org/officeDocument/2006/relationships/slide"/><Relationship Id="rId48" Target="slides/slide16.xml" Type="http://schemas.openxmlformats.org/officeDocument/2006/relationships/slide"/><Relationship Id="rId49" Target="slides/slide17.xml" Type="http://schemas.openxmlformats.org/officeDocument/2006/relationships/slide"/><Relationship Id="rId5" Target="tableStyles.xml" Type="http://schemas.openxmlformats.org/officeDocument/2006/relationships/tableStyles"/><Relationship Id="rId50" Target="slides/slide18.xml" Type="http://schemas.openxmlformats.org/officeDocument/2006/relationships/slide"/><Relationship Id="rId51" Target="slides/slide19.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jpeg>
</file>

<file path=ppt/media/image13.png>
</file>

<file path=ppt/media/image14.svg>
</file>

<file path=ppt/media/image15.png>
</file>

<file path=ppt/media/image16.jpeg>
</file>

<file path=ppt/media/image17.jpeg>
</file>

<file path=ppt/media/image18.jpeg>
</file>

<file path=ppt/media/image19.jpe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2.png" Type="http://schemas.openxmlformats.org/officeDocument/2006/relationships/image"/><Relationship Id="rId9"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4.png" Type="http://schemas.openxmlformats.org/officeDocument/2006/relationships/image"/><Relationship Id="rId9" Target="../media/image2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 Id="rId6" Target="../media/image28.png" Type="http://schemas.openxmlformats.org/officeDocument/2006/relationships/image"/><Relationship Id="rId7" Target="../media/image2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png" Type="http://schemas.openxmlformats.org/officeDocument/2006/relationships/image"/><Relationship Id="rId4" Target="../media/image32.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33.png" Type="http://schemas.openxmlformats.org/officeDocument/2006/relationships/image"/><Relationship Id="rId5" Target="../media/image3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jpe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8.jpeg" Type="http://schemas.openxmlformats.org/officeDocument/2006/relationships/image"/><Relationship Id="rId5" Target="../media/image19.jpe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0">
            <a:off x="-286934" y="5143500"/>
            <a:ext cx="4220521" cy="5549765"/>
          </a:xfrm>
          <a:custGeom>
            <a:avLst/>
            <a:gdLst/>
            <a:ahLst/>
            <a:cxnLst/>
            <a:rect r="r" b="b" t="t" l="l"/>
            <a:pathLst>
              <a:path h="5549765" w="4220521">
                <a:moveTo>
                  <a:pt x="0" y="0"/>
                </a:moveTo>
                <a:lnTo>
                  <a:pt x="4220521" y="0"/>
                </a:lnTo>
                <a:lnTo>
                  <a:pt x="4220521" y="5549765"/>
                </a:lnTo>
                <a:lnTo>
                  <a:pt x="0" y="5549765"/>
                </a:lnTo>
                <a:lnTo>
                  <a:pt x="0" y="0"/>
                </a:lnTo>
                <a:close/>
              </a:path>
            </a:pathLst>
          </a:custGeom>
          <a:blipFill>
            <a:blip r:embed="rId2">
              <a:extLst>
                <a:ext uri="{96DAC541-7B7A-43D3-8B79-37D633B846F1}">
                  <asvg:svgBlip xmlns:asvg="http://schemas.microsoft.com/office/drawing/2016/SVG/main" r:embed="rId3"/>
                </a:ext>
              </a:extLst>
            </a:blip>
            <a:stretch>
              <a:fillRect l="-12957" t="0" r="0" b="-17285"/>
            </a:stretch>
          </a:blipFill>
        </p:spPr>
      </p:sp>
      <p:sp>
        <p:nvSpPr>
          <p:cNvPr name="Freeform 3" id="3"/>
          <p:cNvSpPr/>
          <p:nvPr/>
        </p:nvSpPr>
        <p:spPr>
          <a:xfrm flipH="false" flipV="false" rot="0">
            <a:off x="9562951" y="6045100"/>
            <a:ext cx="8901618" cy="4413007"/>
          </a:xfrm>
          <a:custGeom>
            <a:avLst/>
            <a:gdLst/>
            <a:ahLst/>
            <a:cxnLst/>
            <a:rect r="r" b="b" t="t" l="l"/>
            <a:pathLst>
              <a:path h="4413007" w="8901618">
                <a:moveTo>
                  <a:pt x="0" y="0"/>
                </a:moveTo>
                <a:lnTo>
                  <a:pt x="8901618" y="0"/>
                </a:lnTo>
                <a:lnTo>
                  <a:pt x="8901618" y="4413007"/>
                </a:lnTo>
                <a:lnTo>
                  <a:pt x="0" y="4413007"/>
                </a:lnTo>
                <a:lnTo>
                  <a:pt x="0" y="0"/>
                </a:lnTo>
                <a:close/>
              </a:path>
            </a:pathLst>
          </a:custGeom>
          <a:blipFill>
            <a:blip r:embed="rId4">
              <a:extLst>
                <a:ext uri="{96DAC541-7B7A-43D3-8B79-37D633B846F1}">
                  <asvg:svgBlip xmlns:asvg="http://schemas.microsoft.com/office/drawing/2016/SVG/main" r:embed="rId5"/>
                </a:ext>
              </a:extLst>
            </a:blip>
            <a:stretch>
              <a:fillRect l="-11347" t="0" r="-51279" b="-225057"/>
            </a:stretch>
          </a:blipFill>
        </p:spPr>
      </p:sp>
      <p:sp>
        <p:nvSpPr>
          <p:cNvPr name="Freeform 4" id="4"/>
          <p:cNvSpPr/>
          <p:nvPr/>
        </p:nvSpPr>
        <p:spPr>
          <a:xfrm flipH="false" flipV="false" rot="0">
            <a:off x="14205024" y="-274519"/>
            <a:ext cx="4224655" cy="5088964"/>
          </a:xfrm>
          <a:custGeom>
            <a:avLst/>
            <a:gdLst/>
            <a:ahLst/>
            <a:cxnLst/>
            <a:rect r="r" b="b" t="t" l="l"/>
            <a:pathLst>
              <a:path h="5088964" w="4224655">
                <a:moveTo>
                  <a:pt x="0" y="0"/>
                </a:moveTo>
                <a:lnTo>
                  <a:pt x="4224655" y="0"/>
                </a:lnTo>
                <a:lnTo>
                  <a:pt x="4224655" y="5088964"/>
                </a:lnTo>
                <a:lnTo>
                  <a:pt x="0" y="5088964"/>
                </a:lnTo>
                <a:lnTo>
                  <a:pt x="0" y="0"/>
                </a:lnTo>
                <a:close/>
              </a:path>
            </a:pathLst>
          </a:custGeom>
          <a:blipFill>
            <a:blip r:embed="rId6">
              <a:extLst>
                <a:ext uri="{96DAC541-7B7A-43D3-8B79-37D633B846F1}">
                  <asvg:svgBlip xmlns:asvg="http://schemas.microsoft.com/office/drawing/2016/SVG/main" r:embed="rId7"/>
                </a:ext>
              </a:extLst>
            </a:blip>
            <a:stretch>
              <a:fillRect l="0" t="-24379" r="-51199" b="0"/>
            </a:stretch>
          </a:blipFill>
        </p:spPr>
      </p:sp>
      <p:sp>
        <p:nvSpPr>
          <p:cNvPr name="Freeform 5" id="5"/>
          <p:cNvSpPr/>
          <p:nvPr/>
        </p:nvSpPr>
        <p:spPr>
          <a:xfrm flipH="false" flipV="false" rot="-5400000">
            <a:off x="14599178" y="-1260399"/>
            <a:ext cx="2375343" cy="5215878"/>
          </a:xfrm>
          <a:custGeom>
            <a:avLst/>
            <a:gdLst/>
            <a:ahLst/>
            <a:cxnLst/>
            <a:rect r="r" b="b" t="t" l="l"/>
            <a:pathLst>
              <a:path h="5215878" w="2375343">
                <a:moveTo>
                  <a:pt x="0" y="0"/>
                </a:moveTo>
                <a:lnTo>
                  <a:pt x="2375343" y="0"/>
                </a:lnTo>
                <a:lnTo>
                  <a:pt x="2375343" y="5215878"/>
                </a:lnTo>
                <a:lnTo>
                  <a:pt x="0" y="5215878"/>
                </a:lnTo>
                <a:lnTo>
                  <a:pt x="0" y="0"/>
                </a:lnTo>
                <a:close/>
              </a:path>
            </a:pathLst>
          </a:custGeom>
          <a:blipFill>
            <a:blip r:embed="rId8">
              <a:extLst>
                <a:ext uri="{96DAC541-7B7A-43D3-8B79-37D633B846F1}">
                  <asvg:svgBlip xmlns:asvg="http://schemas.microsoft.com/office/drawing/2016/SVG/main" r:embed="rId9"/>
                </a:ext>
              </a:extLst>
            </a:blip>
            <a:stretch>
              <a:fillRect l="0" t="0" r="0" b="-15425"/>
            </a:stretch>
          </a:blipFill>
        </p:spPr>
      </p:sp>
      <p:sp>
        <p:nvSpPr>
          <p:cNvPr name="TextBox 6" id="6"/>
          <p:cNvSpPr txBox="true"/>
          <p:nvPr/>
        </p:nvSpPr>
        <p:spPr>
          <a:xfrm rot="0">
            <a:off x="10023900" y="7204075"/>
            <a:ext cx="8264100" cy="3082925"/>
          </a:xfrm>
          <a:prstGeom prst="rect">
            <a:avLst/>
          </a:prstGeom>
        </p:spPr>
        <p:txBody>
          <a:bodyPr anchor="t" rtlCol="false" tIns="0" lIns="0" bIns="0" rIns="0">
            <a:spAutoFit/>
          </a:bodyPr>
          <a:lstStyle/>
          <a:p>
            <a:pPr algn="ctr">
              <a:lnSpc>
                <a:spcPts val="4900"/>
              </a:lnSpc>
            </a:pPr>
            <a:r>
              <a:rPr lang="en-US" sz="3500">
                <a:solidFill>
                  <a:srgbClr val="0A1D4D"/>
                </a:solidFill>
                <a:latin typeface="Montserrat"/>
              </a:rPr>
              <a:t>Integrantes:</a:t>
            </a:r>
          </a:p>
          <a:p>
            <a:pPr algn="ctr">
              <a:lnSpc>
                <a:spcPts val="4900"/>
              </a:lnSpc>
            </a:pPr>
            <a:r>
              <a:rPr lang="en-US" sz="3500">
                <a:solidFill>
                  <a:srgbClr val="0A1D4D"/>
                </a:solidFill>
                <a:latin typeface="Montserrat"/>
              </a:rPr>
              <a:t>Perera Bastarrachea Paulina María</a:t>
            </a:r>
          </a:p>
          <a:p>
            <a:pPr algn="ctr">
              <a:lnSpc>
                <a:spcPts val="4900"/>
              </a:lnSpc>
            </a:pPr>
            <a:r>
              <a:rPr lang="en-US" sz="3500">
                <a:solidFill>
                  <a:srgbClr val="0A1D4D"/>
                </a:solidFill>
                <a:latin typeface="Montserrat"/>
              </a:rPr>
              <a:t>Quevedo Zaldívar Luis Jonathan</a:t>
            </a:r>
          </a:p>
          <a:p>
            <a:pPr algn="ctr">
              <a:lnSpc>
                <a:spcPts val="4900"/>
              </a:lnSpc>
            </a:pPr>
            <a:r>
              <a:rPr lang="en-US" sz="3500">
                <a:solidFill>
                  <a:srgbClr val="0A1D4D"/>
                </a:solidFill>
                <a:latin typeface="Montserrat"/>
              </a:rPr>
              <a:t>Torres Pérez Andrea Isabel</a:t>
            </a:r>
          </a:p>
          <a:p>
            <a:pPr algn="ctr">
              <a:lnSpc>
                <a:spcPts val="4900"/>
              </a:lnSpc>
              <a:spcBef>
                <a:spcPct val="0"/>
              </a:spcBef>
            </a:pPr>
            <a:r>
              <a:rPr lang="en-US" sz="3500">
                <a:solidFill>
                  <a:srgbClr val="0A1D4D"/>
                </a:solidFill>
                <a:latin typeface="Montserrat"/>
              </a:rPr>
              <a:t>Xool Canul Alvaro de Jesus</a:t>
            </a:r>
          </a:p>
        </p:txBody>
      </p:sp>
      <p:sp>
        <p:nvSpPr>
          <p:cNvPr name="Freeform 7" id="7"/>
          <p:cNvSpPr/>
          <p:nvPr/>
        </p:nvSpPr>
        <p:spPr>
          <a:xfrm flipH="false" flipV="false" rot="-10800000">
            <a:off x="-201710" y="-274519"/>
            <a:ext cx="8059646" cy="4598025"/>
          </a:xfrm>
          <a:custGeom>
            <a:avLst/>
            <a:gdLst/>
            <a:ahLst/>
            <a:cxnLst/>
            <a:rect r="r" b="b" t="t" l="l"/>
            <a:pathLst>
              <a:path h="4598025" w="8059646">
                <a:moveTo>
                  <a:pt x="0" y="0"/>
                </a:moveTo>
                <a:lnTo>
                  <a:pt x="8059646" y="0"/>
                </a:lnTo>
                <a:lnTo>
                  <a:pt x="8059646" y="4598025"/>
                </a:lnTo>
                <a:lnTo>
                  <a:pt x="0" y="4598025"/>
                </a:lnTo>
                <a:lnTo>
                  <a:pt x="0" y="0"/>
                </a:lnTo>
                <a:close/>
              </a:path>
            </a:pathLst>
          </a:custGeom>
          <a:blipFill>
            <a:blip r:embed="rId4">
              <a:extLst>
                <a:ext uri="{96DAC541-7B7A-43D3-8B79-37D633B846F1}">
                  <asvg:svgBlip xmlns:asvg="http://schemas.microsoft.com/office/drawing/2016/SVG/main" r:embed="rId5"/>
                </a:ext>
              </a:extLst>
            </a:blip>
            <a:stretch>
              <a:fillRect l="-14658" t="0" r="-64957" b="-211977"/>
            </a:stretch>
          </a:blipFill>
        </p:spPr>
      </p:sp>
      <p:sp>
        <p:nvSpPr>
          <p:cNvPr name="TextBox 8" id="8"/>
          <p:cNvSpPr txBox="true"/>
          <p:nvPr/>
        </p:nvSpPr>
        <p:spPr>
          <a:xfrm rot="0">
            <a:off x="3556677" y="3099004"/>
            <a:ext cx="11174645" cy="3087982"/>
          </a:xfrm>
          <a:prstGeom prst="rect">
            <a:avLst/>
          </a:prstGeom>
        </p:spPr>
        <p:txBody>
          <a:bodyPr anchor="t" rtlCol="false" tIns="0" lIns="0" bIns="0" rIns="0">
            <a:spAutoFit/>
          </a:bodyPr>
          <a:lstStyle/>
          <a:p>
            <a:pPr algn="ctr">
              <a:lnSpc>
                <a:spcPts val="25295"/>
              </a:lnSpc>
            </a:pPr>
            <a:r>
              <a:rPr lang="en-US" sz="18067">
                <a:solidFill>
                  <a:srgbClr val="000000"/>
                </a:solidFill>
                <a:latin typeface="Nefelibata Script"/>
              </a:rPr>
              <a:t>Tinycare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01567" y="1042541"/>
            <a:ext cx="10728749" cy="8059256"/>
          </a:xfrm>
          <a:custGeom>
            <a:avLst/>
            <a:gdLst/>
            <a:ahLst/>
            <a:cxnLst/>
            <a:rect r="r" b="b" t="t" l="l"/>
            <a:pathLst>
              <a:path h="8059256" w="10728749">
                <a:moveTo>
                  <a:pt x="0" y="0"/>
                </a:moveTo>
                <a:lnTo>
                  <a:pt x="10728750" y="0"/>
                </a:lnTo>
                <a:lnTo>
                  <a:pt x="10728750" y="8059256"/>
                </a:lnTo>
                <a:lnTo>
                  <a:pt x="0" y="8059256"/>
                </a:lnTo>
                <a:lnTo>
                  <a:pt x="0" y="0"/>
                </a:lnTo>
                <a:close/>
              </a:path>
            </a:pathLst>
          </a:custGeom>
          <a:blipFill>
            <a:blip r:embed="rId2">
              <a:extLst>
                <a:ext uri="{96DAC541-7B7A-43D3-8B79-37D633B846F1}">
                  <asvg:svgBlip xmlns:asvg="http://schemas.microsoft.com/office/drawing/2016/SVG/main" r:embed="rId3"/>
                </a:ext>
              </a:extLst>
            </a:blip>
            <a:stretch>
              <a:fillRect l="-20234" t="0" r="-43225" b="-115625"/>
            </a:stretch>
          </a:blipFill>
        </p:spPr>
      </p:sp>
      <p:sp>
        <p:nvSpPr>
          <p:cNvPr name="Freeform 3" id="3"/>
          <p:cNvSpPr/>
          <p:nvPr/>
        </p:nvSpPr>
        <p:spPr>
          <a:xfrm flipH="true" flipV="false" rot="-2919798">
            <a:off x="15386701" y="1018224"/>
            <a:ext cx="2670507" cy="3646110"/>
          </a:xfrm>
          <a:custGeom>
            <a:avLst/>
            <a:gdLst/>
            <a:ahLst/>
            <a:cxnLst/>
            <a:rect r="r" b="b" t="t" l="l"/>
            <a:pathLst>
              <a:path h="3646110" w="2670507">
                <a:moveTo>
                  <a:pt x="2670507" y="0"/>
                </a:moveTo>
                <a:lnTo>
                  <a:pt x="0" y="0"/>
                </a:lnTo>
                <a:lnTo>
                  <a:pt x="0" y="3646111"/>
                </a:lnTo>
                <a:lnTo>
                  <a:pt x="2670507" y="3646111"/>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711664">
            <a:off x="15869797" y="7220336"/>
            <a:ext cx="1704314" cy="3422863"/>
          </a:xfrm>
          <a:custGeom>
            <a:avLst/>
            <a:gdLst/>
            <a:ahLst/>
            <a:cxnLst/>
            <a:rect r="r" b="b" t="t" l="l"/>
            <a:pathLst>
              <a:path h="3422863" w="1704314">
                <a:moveTo>
                  <a:pt x="1704314" y="0"/>
                </a:moveTo>
                <a:lnTo>
                  <a:pt x="0" y="0"/>
                </a:lnTo>
                <a:lnTo>
                  <a:pt x="0" y="3422863"/>
                </a:lnTo>
                <a:lnTo>
                  <a:pt x="1704314" y="3422863"/>
                </a:lnTo>
                <a:lnTo>
                  <a:pt x="1704314" y="0"/>
                </a:lnTo>
                <a:close/>
              </a:path>
            </a:pathLst>
          </a:custGeom>
          <a:blipFill>
            <a:blip r:embed="rId6">
              <a:extLst>
                <a:ext uri="{96DAC541-7B7A-43D3-8B79-37D633B846F1}">
                  <asvg:svgBlip xmlns:asvg="http://schemas.microsoft.com/office/drawing/2016/SVG/main" r:embed="rId7"/>
                </a:ext>
              </a:extLst>
            </a:blip>
            <a:stretch>
              <a:fillRect l="0" t="0" r="-39372" b="-75889"/>
            </a:stretch>
          </a:blipFill>
        </p:spPr>
      </p:sp>
      <p:sp>
        <p:nvSpPr>
          <p:cNvPr name="Freeform 5" id="5"/>
          <p:cNvSpPr/>
          <p:nvPr/>
        </p:nvSpPr>
        <p:spPr>
          <a:xfrm flipH="false" flipV="false" rot="0">
            <a:off x="1028700" y="1656981"/>
            <a:ext cx="10630161" cy="3136167"/>
          </a:xfrm>
          <a:custGeom>
            <a:avLst/>
            <a:gdLst/>
            <a:ahLst/>
            <a:cxnLst/>
            <a:rect r="r" b="b" t="t" l="l"/>
            <a:pathLst>
              <a:path h="3136167" w="10630161">
                <a:moveTo>
                  <a:pt x="0" y="0"/>
                </a:moveTo>
                <a:lnTo>
                  <a:pt x="10630161" y="0"/>
                </a:lnTo>
                <a:lnTo>
                  <a:pt x="10630161" y="3136167"/>
                </a:lnTo>
                <a:lnTo>
                  <a:pt x="0" y="3136167"/>
                </a:lnTo>
                <a:lnTo>
                  <a:pt x="0" y="0"/>
                </a:lnTo>
                <a:close/>
              </a:path>
            </a:pathLst>
          </a:custGeom>
          <a:blipFill>
            <a:blip r:embed="rId8"/>
            <a:stretch>
              <a:fillRect l="0" t="-634" r="0" b="-634"/>
            </a:stretch>
          </a:blipFill>
        </p:spPr>
      </p:sp>
      <p:sp>
        <p:nvSpPr>
          <p:cNvPr name="Freeform 6" id="6"/>
          <p:cNvSpPr/>
          <p:nvPr/>
        </p:nvSpPr>
        <p:spPr>
          <a:xfrm flipH="false" flipV="false" rot="0">
            <a:off x="1028700" y="6080815"/>
            <a:ext cx="12065141" cy="3177485"/>
          </a:xfrm>
          <a:custGeom>
            <a:avLst/>
            <a:gdLst/>
            <a:ahLst/>
            <a:cxnLst/>
            <a:rect r="r" b="b" t="t" l="l"/>
            <a:pathLst>
              <a:path h="3177485" w="12065141">
                <a:moveTo>
                  <a:pt x="0" y="0"/>
                </a:moveTo>
                <a:lnTo>
                  <a:pt x="12065141" y="0"/>
                </a:lnTo>
                <a:lnTo>
                  <a:pt x="12065141" y="3177485"/>
                </a:lnTo>
                <a:lnTo>
                  <a:pt x="0" y="3177485"/>
                </a:lnTo>
                <a:lnTo>
                  <a:pt x="0" y="0"/>
                </a:lnTo>
                <a:close/>
              </a:path>
            </a:pathLst>
          </a:custGeom>
          <a:blipFill>
            <a:blip r:embed="rId9"/>
            <a:stretch>
              <a:fillRect l="0" t="-7490" r="0" b="-7490"/>
            </a:stretch>
          </a:blipFill>
        </p:spPr>
      </p:sp>
      <p:sp>
        <p:nvSpPr>
          <p:cNvPr name="TextBox 7" id="7"/>
          <p:cNvSpPr txBox="true"/>
          <p:nvPr/>
        </p:nvSpPr>
        <p:spPr>
          <a:xfrm rot="0">
            <a:off x="1926594" y="359454"/>
            <a:ext cx="7865203"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Personas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01567" y="1042541"/>
            <a:ext cx="10728749" cy="8059256"/>
          </a:xfrm>
          <a:custGeom>
            <a:avLst/>
            <a:gdLst/>
            <a:ahLst/>
            <a:cxnLst/>
            <a:rect r="r" b="b" t="t" l="l"/>
            <a:pathLst>
              <a:path h="8059256" w="10728749">
                <a:moveTo>
                  <a:pt x="0" y="0"/>
                </a:moveTo>
                <a:lnTo>
                  <a:pt x="10728750" y="0"/>
                </a:lnTo>
                <a:lnTo>
                  <a:pt x="10728750" y="8059256"/>
                </a:lnTo>
                <a:lnTo>
                  <a:pt x="0" y="8059256"/>
                </a:lnTo>
                <a:lnTo>
                  <a:pt x="0" y="0"/>
                </a:lnTo>
                <a:close/>
              </a:path>
            </a:pathLst>
          </a:custGeom>
          <a:blipFill>
            <a:blip r:embed="rId2">
              <a:extLst>
                <a:ext uri="{96DAC541-7B7A-43D3-8B79-37D633B846F1}">
                  <asvg:svgBlip xmlns:asvg="http://schemas.microsoft.com/office/drawing/2016/SVG/main" r:embed="rId3"/>
                </a:ext>
              </a:extLst>
            </a:blip>
            <a:stretch>
              <a:fillRect l="-20234" t="0" r="-43225" b="-115625"/>
            </a:stretch>
          </a:blipFill>
        </p:spPr>
      </p:sp>
      <p:sp>
        <p:nvSpPr>
          <p:cNvPr name="Freeform 3" id="3"/>
          <p:cNvSpPr/>
          <p:nvPr/>
        </p:nvSpPr>
        <p:spPr>
          <a:xfrm flipH="true" flipV="false" rot="-2919798">
            <a:off x="15386701" y="1018224"/>
            <a:ext cx="2670507" cy="3646110"/>
          </a:xfrm>
          <a:custGeom>
            <a:avLst/>
            <a:gdLst/>
            <a:ahLst/>
            <a:cxnLst/>
            <a:rect r="r" b="b" t="t" l="l"/>
            <a:pathLst>
              <a:path h="3646110" w="2670507">
                <a:moveTo>
                  <a:pt x="2670507" y="0"/>
                </a:moveTo>
                <a:lnTo>
                  <a:pt x="0" y="0"/>
                </a:lnTo>
                <a:lnTo>
                  <a:pt x="0" y="3646111"/>
                </a:lnTo>
                <a:lnTo>
                  <a:pt x="2670507" y="3646111"/>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711664">
            <a:off x="15869797" y="7220336"/>
            <a:ext cx="1704314" cy="3422863"/>
          </a:xfrm>
          <a:custGeom>
            <a:avLst/>
            <a:gdLst/>
            <a:ahLst/>
            <a:cxnLst/>
            <a:rect r="r" b="b" t="t" l="l"/>
            <a:pathLst>
              <a:path h="3422863" w="1704314">
                <a:moveTo>
                  <a:pt x="1704314" y="0"/>
                </a:moveTo>
                <a:lnTo>
                  <a:pt x="0" y="0"/>
                </a:lnTo>
                <a:lnTo>
                  <a:pt x="0" y="3422863"/>
                </a:lnTo>
                <a:lnTo>
                  <a:pt x="1704314" y="3422863"/>
                </a:lnTo>
                <a:lnTo>
                  <a:pt x="1704314" y="0"/>
                </a:lnTo>
                <a:close/>
              </a:path>
            </a:pathLst>
          </a:custGeom>
          <a:blipFill>
            <a:blip r:embed="rId6">
              <a:extLst>
                <a:ext uri="{96DAC541-7B7A-43D3-8B79-37D633B846F1}">
                  <asvg:svgBlip xmlns:asvg="http://schemas.microsoft.com/office/drawing/2016/SVG/main" r:embed="rId7"/>
                </a:ext>
              </a:extLst>
            </a:blip>
            <a:stretch>
              <a:fillRect l="0" t="0" r="-39372" b="-75889"/>
            </a:stretch>
          </a:blipFill>
        </p:spPr>
      </p:sp>
      <p:sp>
        <p:nvSpPr>
          <p:cNvPr name="Freeform 5" id="5"/>
          <p:cNvSpPr/>
          <p:nvPr/>
        </p:nvSpPr>
        <p:spPr>
          <a:xfrm flipH="false" flipV="false" rot="0">
            <a:off x="421930" y="1304334"/>
            <a:ext cx="12115849" cy="6110602"/>
          </a:xfrm>
          <a:custGeom>
            <a:avLst/>
            <a:gdLst/>
            <a:ahLst/>
            <a:cxnLst/>
            <a:rect r="r" b="b" t="t" l="l"/>
            <a:pathLst>
              <a:path h="6110602" w="12115849">
                <a:moveTo>
                  <a:pt x="0" y="0"/>
                </a:moveTo>
                <a:lnTo>
                  <a:pt x="12115849" y="0"/>
                </a:lnTo>
                <a:lnTo>
                  <a:pt x="12115849" y="6110602"/>
                </a:lnTo>
                <a:lnTo>
                  <a:pt x="0" y="6110602"/>
                </a:lnTo>
                <a:lnTo>
                  <a:pt x="0" y="0"/>
                </a:lnTo>
                <a:close/>
              </a:path>
            </a:pathLst>
          </a:custGeom>
          <a:blipFill>
            <a:blip r:embed="rId8"/>
            <a:stretch>
              <a:fillRect l="0" t="0" r="0" b="0"/>
            </a:stretch>
          </a:blipFill>
        </p:spPr>
      </p:sp>
      <p:sp>
        <p:nvSpPr>
          <p:cNvPr name="Freeform 6" id="6"/>
          <p:cNvSpPr/>
          <p:nvPr/>
        </p:nvSpPr>
        <p:spPr>
          <a:xfrm flipH="false" flipV="false" rot="0">
            <a:off x="12537779" y="6465767"/>
            <a:ext cx="5750221" cy="3821233"/>
          </a:xfrm>
          <a:custGeom>
            <a:avLst/>
            <a:gdLst/>
            <a:ahLst/>
            <a:cxnLst/>
            <a:rect r="r" b="b" t="t" l="l"/>
            <a:pathLst>
              <a:path h="3821233" w="5750221">
                <a:moveTo>
                  <a:pt x="0" y="0"/>
                </a:moveTo>
                <a:lnTo>
                  <a:pt x="5750221" y="0"/>
                </a:lnTo>
                <a:lnTo>
                  <a:pt x="5750221" y="3821233"/>
                </a:lnTo>
                <a:lnTo>
                  <a:pt x="0" y="3821233"/>
                </a:lnTo>
                <a:lnTo>
                  <a:pt x="0" y="0"/>
                </a:lnTo>
                <a:close/>
              </a:path>
            </a:pathLst>
          </a:custGeom>
          <a:blipFill>
            <a:blip r:embed="rId9"/>
            <a:stretch>
              <a:fillRect l="0" t="0" r="0" b="0"/>
            </a:stretch>
          </a:blipFill>
        </p:spPr>
      </p:sp>
      <p:sp>
        <p:nvSpPr>
          <p:cNvPr name="TextBox 7" id="7"/>
          <p:cNvSpPr txBox="true"/>
          <p:nvPr/>
        </p:nvSpPr>
        <p:spPr>
          <a:xfrm rot="0">
            <a:off x="1926594" y="359454"/>
            <a:ext cx="7865203"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Escenarios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grpSp>
        <p:nvGrpSpPr>
          <p:cNvPr name="Group 2" id="2"/>
          <p:cNvGrpSpPr/>
          <p:nvPr/>
        </p:nvGrpSpPr>
        <p:grpSpPr>
          <a:xfrm rot="0">
            <a:off x="8958481" y="3603965"/>
            <a:ext cx="8915829" cy="6521282"/>
            <a:chOff x="0" y="0"/>
            <a:chExt cx="2272247" cy="1661984"/>
          </a:xfrm>
        </p:grpSpPr>
        <p:sp>
          <p:nvSpPr>
            <p:cNvPr name="Freeform 3" id="3"/>
            <p:cNvSpPr/>
            <p:nvPr/>
          </p:nvSpPr>
          <p:spPr>
            <a:xfrm flipH="false" flipV="false" rot="0">
              <a:off x="0" y="0"/>
              <a:ext cx="2272247" cy="1661984"/>
            </a:xfrm>
            <a:custGeom>
              <a:avLst/>
              <a:gdLst/>
              <a:ahLst/>
              <a:cxnLst/>
              <a:rect r="r" b="b" t="t" l="l"/>
              <a:pathLst>
                <a:path h="1661984" w="2272247">
                  <a:moveTo>
                    <a:pt x="44285" y="0"/>
                  </a:moveTo>
                  <a:lnTo>
                    <a:pt x="2227962" y="0"/>
                  </a:lnTo>
                  <a:cubicBezTo>
                    <a:pt x="2239707" y="0"/>
                    <a:pt x="2250971" y="4666"/>
                    <a:pt x="2259276" y="12971"/>
                  </a:cubicBezTo>
                  <a:cubicBezTo>
                    <a:pt x="2267581" y="21276"/>
                    <a:pt x="2272247" y="32540"/>
                    <a:pt x="2272247" y="44285"/>
                  </a:cubicBezTo>
                  <a:lnTo>
                    <a:pt x="2272247" y="1617699"/>
                  </a:lnTo>
                  <a:cubicBezTo>
                    <a:pt x="2272247" y="1629444"/>
                    <a:pt x="2267581" y="1640708"/>
                    <a:pt x="2259276" y="1649013"/>
                  </a:cubicBezTo>
                  <a:cubicBezTo>
                    <a:pt x="2250971" y="1657318"/>
                    <a:pt x="2239707" y="1661984"/>
                    <a:pt x="2227962" y="1661984"/>
                  </a:cubicBezTo>
                  <a:lnTo>
                    <a:pt x="44285" y="1661984"/>
                  </a:lnTo>
                  <a:cubicBezTo>
                    <a:pt x="32540" y="1661984"/>
                    <a:pt x="21276" y="1657318"/>
                    <a:pt x="12971" y="1649013"/>
                  </a:cubicBezTo>
                  <a:cubicBezTo>
                    <a:pt x="4666" y="1640708"/>
                    <a:pt x="0" y="1629444"/>
                    <a:pt x="0" y="1617699"/>
                  </a:cubicBezTo>
                  <a:lnTo>
                    <a:pt x="0" y="44285"/>
                  </a:lnTo>
                  <a:cubicBezTo>
                    <a:pt x="0" y="32540"/>
                    <a:pt x="4666" y="21276"/>
                    <a:pt x="12971" y="12971"/>
                  </a:cubicBezTo>
                  <a:cubicBezTo>
                    <a:pt x="21276" y="4666"/>
                    <a:pt x="32540" y="0"/>
                    <a:pt x="44285" y="0"/>
                  </a:cubicBezTo>
                  <a:close/>
                </a:path>
              </a:pathLst>
            </a:custGeom>
            <a:solidFill>
              <a:srgbClr val="A6A8F3"/>
            </a:solidFill>
          </p:spPr>
        </p:sp>
        <p:sp>
          <p:nvSpPr>
            <p:cNvPr name="TextBox 4" id="4"/>
            <p:cNvSpPr txBox="true"/>
            <p:nvPr/>
          </p:nvSpPr>
          <p:spPr>
            <a:xfrm>
              <a:off x="0" y="-76200"/>
              <a:ext cx="2272247" cy="1738184"/>
            </a:xfrm>
            <a:prstGeom prst="rect">
              <a:avLst/>
            </a:prstGeom>
          </p:spPr>
          <p:txBody>
            <a:bodyPr anchor="ctr" rtlCol="false" tIns="50800" lIns="50800" bIns="50800" rIns="50800"/>
            <a:lstStyle/>
            <a:p>
              <a:pPr algn="ctr">
                <a:lnSpc>
                  <a:spcPts val="3358"/>
                </a:lnSpc>
              </a:pPr>
            </a:p>
          </p:txBody>
        </p:sp>
      </p:grpSp>
      <p:sp>
        <p:nvSpPr>
          <p:cNvPr name="Freeform 5" id="5"/>
          <p:cNvSpPr/>
          <p:nvPr/>
        </p:nvSpPr>
        <p:spPr>
          <a:xfrm flipH="false" flipV="false" rot="-5400000">
            <a:off x="11933818" y="-3169817"/>
            <a:ext cx="3709630" cy="9641254"/>
          </a:xfrm>
          <a:custGeom>
            <a:avLst/>
            <a:gdLst/>
            <a:ahLst/>
            <a:cxnLst/>
            <a:rect r="r" b="b" t="t" l="l"/>
            <a:pathLst>
              <a:path h="9641254" w="3709630">
                <a:moveTo>
                  <a:pt x="0" y="0"/>
                </a:moveTo>
                <a:lnTo>
                  <a:pt x="3709630" y="0"/>
                </a:lnTo>
                <a:lnTo>
                  <a:pt x="3709630" y="9641253"/>
                </a:lnTo>
                <a:lnTo>
                  <a:pt x="0" y="9641253"/>
                </a:lnTo>
                <a:lnTo>
                  <a:pt x="0" y="0"/>
                </a:lnTo>
                <a:close/>
              </a:path>
            </a:pathLst>
          </a:custGeom>
          <a:blipFill>
            <a:blip r:embed="rId2">
              <a:extLst>
                <a:ext uri="{96DAC541-7B7A-43D3-8B79-37D633B846F1}">
                  <asvg:svgBlip xmlns:asvg="http://schemas.microsoft.com/office/drawing/2016/SVG/main" r:embed="rId3"/>
                </a:ext>
              </a:extLst>
            </a:blip>
            <a:stretch>
              <a:fillRect l="0" t="0" r="-2541" b="0"/>
            </a:stretch>
          </a:blipFill>
        </p:spPr>
      </p:sp>
      <p:sp>
        <p:nvSpPr>
          <p:cNvPr name="TextBox 6" id="6"/>
          <p:cNvSpPr txBox="true"/>
          <p:nvPr/>
        </p:nvSpPr>
        <p:spPr>
          <a:xfrm rot="0">
            <a:off x="1028700" y="537210"/>
            <a:ext cx="6239135"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Funcionalidades</a:t>
            </a:r>
            <a:r>
              <a:rPr lang="en-US" sz="5999">
                <a:solidFill>
                  <a:srgbClr val="0A1D4D"/>
                </a:solidFill>
                <a:latin typeface="Nefelibata Script"/>
              </a:rPr>
              <a:t>:</a:t>
            </a:r>
          </a:p>
        </p:txBody>
      </p:sp>
      <p:grpSp>
        <p:nvGrpSpPr>
          <p:cNvPr name="Group 7" id="7"/>
          <p:cNvGrpSpPr/>
          <p:nvPr/>
        </p:nvGrpSpPr>
        <p:grpSpPr>
          <a:xfrm rot="0">
            <a:off x="161925" y="1746060"/>
            <a:ext cx="8569094" cy="8156701"/>
            <a:chOff x="0" y="0"/>
            <a:chExt cx="2183880" cy="2078779"/>
          </a:xfrm>
        </p:grpSpPr>
        <p:sp>
          <p:nvSpPr>
            <p:cNvPr name="Freeform 8" id="8"/>
            <p:cNvSpPr/>
            <p:nvPr/>
          </p:nvSpPr>
          <p:spPr>
            <a:xfrm flipH="false" flipV="false" rot="0">
              <a:off x="0" y="0"/>
              <a:ext cx="2183880" cy="2078779"/>
            </a:xfrm>
            <a:custGeom>
              <a:avLst/>
              <a:gdLst/>
              <a:ahLst/>
              <a:cxnLst/>
              <a:rect r="r" b="b" t="t" l="l"/>
              <a:pathLst>
                <a:path h="2078779" w="2183880">
                  <a:moveTo>
                    <a:pt x="46077" y="0"/>
                  </a:moveTo>
                  <a:lnTo>
                    <a:pt x="2137803" y="0"/>
                  </a:lnTo>
                  <a:cubicBezTo>
                    <a:pt x="2163250" y="0"/>
                    <a:pt x="2183880" y="20629"/>
                    <a:pt x="2183880" y="46077"/>
                  </a:cubicBezTo>
                  <a:lnTo>
                    <a:pt x="2183880" y="2032702"/>
                  </a:lnTo>
                  <a:cubicBezTo>
                    <a:pt x="2183880" y="2044922"/>
                    <a:pt x="2179025" y="2056642"/>
                    <a:pt x="2170384" y="2065283"/>
                  </a:cubicBezTo>
                  <a:cubicBezTo>
                    <a:pt x="2161743" y="2073925"/>
                    <a:pt x="2150023" y="2078779"/>
                    <a:pt x="2137803" y="2078779"/>
                  </a:cubicBezTo>
                  <a:lnTo>
                    <a:pt x="46077" y="2078779"/>
                  </a:lnTo>
                  <a:cubicBezTo>
                    <a:pt x="20629" y="2078779"/>
                    <a:pt x="0" y="2058150"/>
                    <a:pt x="0" y="2032702"/>
                  </a:cubicBezTo>
                  <a:lnTo>
                    <a:pt x="0" y="46077"/>
                  </a:lnTo>
                  <a:cubicBezTo>
                    <a:pt x="0" y="20629"/>
                    <a:pt x="20629" y="0"/>
                    <a:pt x="46077" y="0"/>
                  </a:cubicBezTo>
                  <a:close/>
                </a:path>
              </a:pathLst>
            </a:custGeom>
            <a:solidFill>
              <a:srgbClr val="A6A8F3"/>
            </a:solidFill>
          </p:spPr>
        </p:sp>
        <p:sp>
          <p:nvSpPr>
            <p:cNvPr name="TextBox 9" id="9"/>
            <p:cNvSpPr txBox="true"/>
            <p:nvPr/>
          </p:nvSpPr>
          <p:spPr>
            <a:xfrm>
              <a:off x="0" y="-76200"/>
              <a:ext cx="2183880" cy="2154979"/>
            </a:xfrm>
            <a:prstGeom prst="rect">
              <a:avLst/>
            </a:prstGeom>
          </p:spPr>
          <p:txBody>
            <a:bodyPr anchor="ctr" rtlCol="false" tIns="50800" lIns="50800" bIns="50800" rIns="50800"/>
            <a:lstStyle/>
            <a:p>
              <a:pPr algn="ctr">
                <a:lnSpc>
                  <a:spcPts val="3358"/>
                </a:lnSpc>
              </a:pPr>
            </a:p>
          </p:txBody>
        </p:sp>
      </p:grpSp>
      <p:sp>
        <p:nvSpPr>
          <p:cNvPr name="TextBox 10" id="10"/>
          <p:cNvSpPr txBox="true"/>
          <p:nvPr/>
        </p:nvSpPr>
        <p:spPr>
          <a:xfrm rot="0">
            <a:off x="356742" y="1825561"/>
            <a:ext cx="8212352" cy="7981950"/>
          </a:xfrm>
          <a:prstGeom prst="rect">
            <a:avLst/>
          </a:prstGeom>
        </p:spPr>
        <p:txBody>
          <a:bodyPr anchor="t" rtlCol="false" tIns="0" lIns="0" bIns="0" rIns="0">
            <a:spAutoFit/>
          </a:bodyPr>
          <a:lstStyle/>
          <a:p>
            <a:pPr>
              <a:lnSpc>
                <a:spcPts val="4200"/>
              </a:lnSpc>
            </a:pPr>
            <a:r>
              <a:rPr lang="en-US" sz="3000">
                <a:solidFill>
                  <a:srgbClr val="0A1D4D"/>
                </a:solidFill>
                <a:latin typeface="Montserrat Bold"/>
              </a:rPr>
              <a:t>Registros del bebé:</a:t>
            </a:r>
          </a:p>
          <a:p>
            <a:pPr marL="647700" indent="-323850" lvl="1">
              <a:lnSpc>
                <a:spcPts val="4200"/>
              </a:lnSpc>
              <a:buFont typeface="Arial"/>
              <a:buChar char="•"/>
            </a:pPr>
            <a:r>
              <a:rPr lang="en-US" sz="3000">
                <a:solidFill>
                  <a:srgbClr val="0A1D4D"/>
                </a:solidFill>
                <a:latin typeface="Montserrat"/>
              </a:rPr>
              <a:t>Funcionalidad 1. Alta de hijo: Consiste en agregar un nuevo espacio para un hijo en el perfil de un usuario.</a:t>
            </a:r>
          </a:p>
          <a:p>
            <a:pPr marL="647700" indent="-323850" lvl="1">
              <a:lnSpc>
                <a:spcPts val="4200"/>
              </a:lnSpc>
              <a:buFont typeface="Arial"/>
              <a:buChar char="•"/>
            </a:pPr>
            <a:r>
              <a:rPr lang="en-US" sz="3000">
                <a:solidFill>
                  <a:srgbClr val="0A1D4D"/>
                </a:solidFill>
                <a:latin typeface="Montserrat"/>
              </a:rPr>
              <a:t>Funcionalidad 2. Baja de hijo: Consiste en eliminar un espacio existente de un hijo en el perfil de un usuario.</a:t>
            </a:r>
          </a:p>
          <a:p>
            <a:pPr marL="647700" indent="-323850" lvl="1">
              <a:lnSpc>
                <a:spcPts val="4200"/>
              </a:lnSpc>
              <a:buFont typeface="Arial"/>
              <a:buChar char="•"/>
            </a:pPr>
            <a:r>
              <a:rPr lang="en-US" sz="3000">
                <a:solidFill>
                  <a:srgbClr val="0A1D4D"/>
                </a:solidFill>
                <a:latin typeface="Montserrat"/>
              </a:rPr>
              <a:t>Funcionalidad 3. Agregar registro: Permite al usuario agregar un registro de información al espacio de un hijo existente en su perfil.</a:t>
            </a:r>
          </a:p>
          <a:p>
            <a:pPr marL="647700" indent="-323850" lvl="1">
              <a:lnSpc>
                <a:spcPts val="4200"/>
              </a:lnSpc>
              <a:buFont typeface="Arial"/>
              <a:buChar char="•"/>
            </a:pPr>
            <a:r>
              <a:rPr lang="en-US" sz="3000">
                <a:solidFill>
                  <a:srgbClr val="0A1D4D"/>
                </a:solidFill>
                <a:latin typeface="Montserrat"/>
              </a:rPr>
              <a:t>Funcionalidad 4. Registrar vacuna: Permite al usuario calendarizar una vacuna al espacio de un hijo existente en su perfil.</a:t>
            </a:r>
          </a:p>
        </p:txBody>
      </p:sp>
      <p:sp>
        <p:nvSpPr>
          <p:cNvPr name="TextBox 11" id="11"/>
          <p:cNvSpPr txBox="true"/>
          <p:nvPr/>
        </p:nvSpPr>
        <p:spPr>
          <a:xfrm rot="0">
            <a:off x="9072781" y="3645156"/>
            <a:ext cx="8915829" cy="6381750"/>
          </a:xfrm>
          <a:prstGeom prst="rect">
            <a:avLst/>
          </a:prstGeom>
        </p:spPr>
        <p:txBody>
          <a:bodyPr anchor="t" rtlCol="false" tIns="0" lIns="0" bIns="0" rIns="0">
            <a:spAutoFit/>
          </a:bodyPr>
          <a:lstStyle/>
          <a:p>
            <a:pPr>
              <a:lnSpc>
                <a:spcPts val="4200"/>
              </a:lnSpc>
            </a:pPr>
            <a:r>
              <a:rPr lang="en-US" sz="3000">
                <a:solidFill>
                  <a:srgbClr val="0A1D4D"/>
                </a:solidFill>
                <a:latin typeface="Montserrat Bold"/>
              </a:rPr>
              <a:t>Acceder a información:</a:t>
            </a:r>
          </a:p>
          <a:p>
            <a:pPr marL="647700" indent="-323850" lvl="1">
              <a:lnSpc>
                <a:spcPts val="4200"/>
              </a:lnSpc>
              <a:buFont typeface="Arial"/>
              <a:buChar char="•"/>
            </a:pPr>
            <a:r>
              <a:rPr lang="en-US" sz="3000">
                <a:solidFill>
                  <a:srgbClr val="0A1D4D"/>
                </a:solidFill>
                <a:latin typeface="Montserrat"/>
              </a:rPr>
              <a:t>Funcionalidad 5. Elección del área de información: Mostrará un menú con las diferentes áreas de información que tiene la aplicación.</a:t>
            </a:r>
          </a:p>
          <a:p>
            <a:pPr marL="647700" indent="-323850" lvl="1">
              <a:lnSpc>
                <a:spcPts val="4200"/>
              </a:lnSpc>
              <a:buFont typeface="Arial"/>
              <a:buChar char="•"/>
            </a:pPr>
            <a:r>
              <a:rPr lang="en-US" sz="3000">
                <a:solidFill>
                  <a:srgbClr val="0A1D4D"/>
                </a:solidFill>
                <a:latin typeface="Montserrat"/>
              </a:rPr>
              <a:t>Funcionalidad 6. Listar artículos del área: Mostrará una lista de títulos de artículos relacionados con el área que se eligió.</a:t>
            </a:r>
          </a:p>
          <a:p>
            <a:pPr marL="647700" indent="-323850" lvl="1">
              <a:lnSpc>
                <a:spcPts val="4200"/>
              </a:lnSpc>
              <a:buFont typeface="Arial"/>
              <a:buChar char="•"/>
            </a:pPr>
            <a:r>
              <a:rPr lang="en-US" sz="3000">
                <a:solidFill>
                  <a:srgbClr val="0A1D4D"/>
                </a:solidFill>
                <a:latin typeface="Montserrat"/>
              </a:rPr>
              <a:t>Funcionalidad 7. Elegir artículo: El usuario podrá seleccionar cualquiera de los artículos listados y le mostrará el artículo completo.</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grpSp>
        <p:nvGrpSpPr>
          <p:cNvPr name="Group 2" id="2"/>
          <p:cNvGrpSpPr/>
          <p:nvPr/>
        </p:nvGrpSpPr>
        <p:grpSpPr>
          <a:xfrm rot="0">
            <a:off x="265864" y="1650810"/>
            <a:ext cx="9442438" cy="7969915"/>
            <a:chOff x="0" y="0"/>
            <a:chExt cx="2406456" cy="2031176"/>
          </a:xfrm>
        </p:grpSpPr>
        <p:sp>
          <p:nvSpPr>
            <p:cNvPr name="Freeform 3" id="3"/>
            <p:cNvSpPr/>
            <p:nvPr/>
          </p:nvSpPr>
          <p:spPr>
            <a:xfrm flipH="false" flipV="false" rot="0">
              <a:off x="0" y="0"/>
              <a:ext cx="2406456" cy="2031176"/>
            </a:xfrm>
            <a:custGeom>
              <a:avLst/>
              <a:gdLst/>
              <a:ahLst/>
              <a:cxnLst/>
              <a:rect r="r" b="b" t="t" l="l"/>
              <a:pathLst>
                <a:path h="2031176" w="2406456">
                  <a:moveTo>
                    <a:pt x="41815" y="0"/>
                  </a:moveTo>
                  <a:lnTo>
                    <a:pt x="2364641" y="0"/>
                  </a:lnTo>
                  <a:cubicBezTo>
                    <a:pt x="2387735" y="0"/>
                    <a:pt x="2406456" y="18721"/>
                    <a:pt x="2406456" y="41815"/>
                  </a:cubicBezTo>
                  <a:lnTo>
                    <a:pt x="2406456" y="1989361"/>
                  </a:lnTo>
                  <a:cubicBezTo>
                    <a:pt x="2406456" y="2012454"/>
                    <a:pt x="2387735" y="2031176"/>
                    <a:pt x="2364641" y="2031176"/>
                  </a:cubicBezTo>
                  <a:lnTo>
                    <a:pt x="41815" y="2031176"/>
                  </a:lnTo>
                  <a:cubicBezTo>
                    <a:pt x="18721" y="2031176"/>
                    <a:pt x="0" y="2012454"/>
                    <a:pt x="0" y="1989361"/>
                  </a:cubicBezTo>
                  <a:lnTo>
                    <a:pt x="0" y="41815"/>
                  </a:lnTo>
                  <a:cubicBezTo>
                    <a:pt x="0" y="18721"/>
                    <a:pt x="18721" y="0"/>
                    <a:pt x="41815" y="0"/>
                  </a:cubicBezTo>
                  <a:close/>
                </a:path>
              </a:pathLst>
            </a:custGeom>
            <a:solidFill>
              <a:srgbClr val="A6A8F3"/>
            </a:solidFill>
          </p:spPr>
        </p:sp>
        <p:sp>
          <p:nvSpPr>
            <p:cNvPr name="TextBox 4" id="4"/>
            <p:cNvSpPr txBox="true"/>
            <p:nvPr/>
          </p:nvSpPr>
          <p:spPr>
            <a:xfrm>
              <a:off x="0" y="-76200"/>
              <a:ext cx="2406456" cy="2107376"/>
            </a:xfrm>
            <a:prstGeom prst="rect">
              <a:avLst/>
            </a:prstGeom>
          </p:spPr>
          <p:txBody>
            <a:bodyPr anchor="ctr" rtlCol="false" tIns="50800" lIns="50800" bIns="50800" rIns="50800"/>
            <a:lstStyle/>
            <a:p>
              <a:pPr algn="ctr">
                <a:lnSpc>
                  <a:spcPts val="3358"/>
                </a:lnSpc>
              </a:pPr>
            </a:p>
          </p:txBody>
        </p:sp>
      </p:grpSp>
      <p:sp>
        <p:nvSpPr>
          <p:cNvPr name="Freeform 5" id="5"/>
          <p:cNvSpPr/>
          <p:nvPr/>
        </p:nvSpPr>
        <p:spPr>
          <a:xfrm flipH="false" flipV="false" rot="-5400000">
            <a:off x="11933818" y="-3169817"/>
            <a:ext cx="3709630" cy="9641254"/>
          </a:xfrm>
          <a:custGeom>
            <a:avLst/>
            <a:gdLst/>
            <a:ahLst/>
            <a:cxnLst/>
            <a:rect r="r" b="b" t="t" l="l"/>
            <a:pathLst>
              <a:path h="9641254" w="3709630">
                <a:moveTo>
                  <a:pt x="0" y="0"/>
                </a:moveTo>
                <a:lnTo>
                  <a:pt x="3709630" y="0"/>
                </a:lnTo>
                <a:lnTo>
                  <a:pt x="3709630" y="9641253"/>
                </a:lnTo>
                <a:lnTo>
                  <a:pt x="0" y="9641253"/>
                </a:lnTo>
                <a:lnTo>
                  <a:pt x="0" y="0"/>
                </a:lnTo>
                <a:close/>
              </a:path>
            </a:pathLst>
          </a:custGeom>
          <a:blipFill>
            <a:blip r:embed="rId2">
              <a:extLst>
                <a:ext uri="{96DAC541-7B7A-43D3-8B79-37D633B846F1}">
                  <asvg:svgBlip xmlns:asvg="http://schemas.microsoft.com/office/drawing/2016/SVG/main" r:embed="rId3"/>
                </a:ext>
              </a:extLst>
            </a:blip>
            <a:stretch>
              <a:fillRect l="0" t="0" r="-2541" b="0"/>
            </a:stretch>
          </a:blipFill>
        </p:spPr>
      </p:sp>
      <p:sp>
        <p:nvSpPr>
          <p:cNvPr name="TextBox 6" id="6"/>
          <p:cNvSpPr txBox="true"/>
          <p:nvPr/>
        </p:nvSpPr>
        <p:spPr>
          <a:xfrm rot="0">
            <a:off x="1028700" y="537210"/>
            <a:ext cx="6239135"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Funcionalidades</a:t>
            </a:r>
            <a:r>
              <a:rPr lang="en-US" sz="5999">
                <a:solidFill>
                  <a:srgbClr val="0A1D4D"/>
                </a:solidFill>
                <a:latin typeface="Nefelibata Script"/>
              </a:rPr>
              <a:t>:</a:t>
            </a:r>
          </a:p>
        </p:txBody>
      </p:sp>
      <p:sp>
        <p:nvSpPr>
          <p:cNvPr name="TextBox 7" id="7"/>
          <p:cNvSpPr txBox="true"/>
          <p:nvPr/>
        </p:nvSpPr>
        <p:spPr>
          <a:xfrm rot="0">
            <a:off x="492950" y="1809750"/>
            <a:ext cx="8874148" cy="7448550"/>
          </a:xfrm>
          <a:prstGeom prst="rect">
            <a:avLst/>
          </a:prstGeom>
        </p:spPr>
        <p:txBody>
          <a:bodyPr anchor="t" rtlCol="false" tIns="0" lIns="0" bIns="0" rIns="0">
            <a:spAutoFit/>
          </a:bodyPr>
          <a:lstStyle/>
          <a:p>
            <a:pPr>
              <a:lnSpc>
                <a:spcPts val="4200"/>
              </a:lnSpc>
            </a:pPr>
            <a:r>
              <a:rPr lang="en-US" sz="3000">
                <a:solidFill>
                  <a:srgbClr val="0A1D4D"/>
                </a:solidFill>
                <a:latin typeface="Montserrat Bold"/>
              </a:rPr>
              <a:t>Espacios de discusión:</a:t>
            </a:r>
          </a:p>
          <a:p>
            <a:pPr marL="647700" indent="-323850" lvl="1">
              <a:lnSpc>
                <a:spcPts val="4200"/>
              </a:lnSpc>
              <a:buFont typeface="Arial"/>
              <a:buChar char="•"/>
            </a:pPr>
            <a:r>
              <a:rPr lang="en-US" sz="3000">
                <a:solidFill>
                  <a:srgbClr val="0A1D4D"/>
                </a:solidFill>
                <a:latin typeface="Montserrat"/>
              </a:rPr>
              <a:t>Funcionalidad 9. Crear un espacio de discusión: El usuario puede crear un espacio en el que explique su situación y espere respuestas de otros padres.</a:t>
            </a:r>
          </a:p>
          <a:p>
            <a:pPr marL="647700" indent="-323850" lvl="1">
              <a:lnSpc>
                <a:spcPts val="4200"/>
              </a:lnSpc>
              <a:buFont typeface="Arial"/>
              <a:buChar char="•"/>
            </a:pPr>
            <a:r>
              <a:rPr lang="en-US" sz="3000">
                <a:solidFill>
                  <a:srgbClr val="0A1D4D"/>
                </a:solidFill>
                <a:latin typeface="Montserrat"/>
              </a:rPr>
              <a:t>Funcionalidad 10. Responder un espacio de discusión: El usuario puede responder a un espacio de discusión con comentarios sobre la situación que se está explicando.</a:t>
            </a:r>
          </a:p>
          <a:p>
            <a:pPr marL="647700" indent="-323850" lvl="1">
              <a:lnSpc>
                <a:spcPts val="4200"/>
              </a:lnSpc>
              <a:buFont typeface="Arial"/>
              <a:buChar char="•"/>
            </a:pPr>
            <a:r>
              <a:rPr lang="en-US" sz="3000">
                <a:solidFill>
                  <a:srgbClr val="0A1D4D"/>
                </a:solidFill>
                <a:latin typeface="Montserrat"/>
              </a:rPr>
              <a:t>Funcionalidad 11. Seguir un espacio de discusión: El usuario puede seguir un espacio de discusión lo que habilitará notificaciones sobre ese espacio hacia el usuario.</a:t>
            </a:r>
          </a:p>
        </p:txBody>
      </p:sp>
      <p:grpSp>
        <p:nvGrpSpPr>
          <p:cNvPr name="Group 8" id="8"/>
          <p:cNvGrpSpPr/>
          <p:nvPr/>
        </p:nvGrpSpPr>
        <p:grpSpPr>
          <a:xfrm rot="0">
            <a:off x="10252167" y="4339919"/>
            <a:ext cx="7562047" cy="4918381"/>
            <a:chOff x="0" y="0"/>
            <a:chExt cx="1927228" cy="1253476"/>
          </a:xfrm>
        </p:grpSpPr>
        <p:sp>
          <p:nvSpPr>
            <p:cNvPr name="Freeform 9" id="9"/>
            <p:cNvSpPr/>
            <p:nvPr/>
          </p:nvSpPr>
          <p:spPr>
            <a:xfrm flipH="false" flipV="false" rot="0">
              <a:off x="0" y="0"/>
              <a:ext cx="1927228" cy="1253476"/>
            </a:xfrm>
            <a:custGeom>
              <a:avLst/>
              <a:gdLst/>
              <a:ahLst/>
              <a:cxnLst/>
              <a:rect r="r" b="b" t="t" l="l"/>
              <a:pathLst>
                <a:path h="1253476" w="1927228">
                  <a:moveTo>
                    <a:pt x="52213" y="0"/>
                  </a:moveTo>
                  <a:lnTo>
                    <a:pt x="1875015" y="0"/>
                  </a:lnTo>
                  <a:cubicBezTo>
                    <a:pt x="1903852" y="0"/>
                    <a:pt x="1927228" y="23377"/>
                    <a:pt x="1927228" y="52213"/>
                  </a:cubicBezTo>
                  <a:lnTo>
                    <a:pt x="1927228" y="1201263"/>
                  </a:lnTo>
                  <a:cubicBezTo>
                    <a:pt x="1927228" y="1230099"/>
                    <a:pt x="1903852" y="1253476"/>
                    <a:pt x="1875015" y="1253476"/>
                  </a:cubicBezTo>
                  <a:lnTo>
                    <a:pt x="52213" y="1253476"/>
                  </a:lnTo>
                  <a:cubicBezTo>
                    <a:pt x="23377" y="1253476"/>
                    <a:pt x="0" y="1230099"/>
                    <a:pt x="0" y="1201263"/>
                  </a:cubicBezTo>
                  <a:lnTo>
                    <a:pt x="0" y="52213"/>
                  </a:lnTo>
                  <a:cubicBezTo>
                    <a:pt x="0" y="23377"/>
                    <a:pt x="23377" y="0"/>
                    <a:pt x="52213" y="0"/>
                  </a:cubicBezTo>
                  <a:close/>
                </a:path>
              </a:pathLst>
            </a:custGeom>
            <a:solidFill>
              <a:srgbClr val="A6A8F3"/>
            </a:solidFill>
          </p:spPr>
        </p:sp>
        <p:sp>
          <p:nvSpPr>
            <p:cNvPr name="TextBox 10" id="10"/>
            <p:cNvSpPr txBox="true"/>
            <p:nvPr/>
          </p:nvSpPr>
          <p:spPr>
            <a:xfrm>
              <a:off x="0" y="-76200"/>
              <a:ext cx="1927228" cy="1329676"/>
            </a:xfrm>
            <a:prstGeom prst="rect">
              <a:avLst/>
            </a:prstGeom>
          </p:spPr>
          <p:txBody>
            <a:bodyPr anchor="ctr" rtlCol="false" tIns="50800" lIns="50800" bIns="50800" rIns="50800"/>
            <a:lstStyle/>
            <a:p>
              <a:pPr algn="ctr">
                <a:lnSpc>
                  <a:spcPts val="3358"/>
                </a:lnSpc>
              </a:pPr>
            </a:p>
          </p:txBody>
        </p:sp>
      </p:grpSp>
      <p:sp>
        <p:nvSpPr>
          <p:cNvPr name="TextBox 11" id="11"/>
          <p:cNvSpPr txBox="true"/>
          <p:nvPr/>
        </p:nvSpPr>
        <p:spPr>
          <a:xfrm rot="0">
            <a:off x="10464854" y="4646460"/>
            <a:ext cx="7136674" cy="4248150"/>
          </a:xfrm>
          <a:prstGeom prst="rect">
            <a:avLst/>
          </a:prstGeom>
        </p:spPr>
        <p:txBody>
          <a:bodyPr anchor="t" rtlCol="false" tIns="0" lIns="0" bIns="0" rIns="0">
            <a:spAutoFit/>
          </a:bodyPr>
          <a:lstStyle/>
          <a:p>
            <a:pPr>
              <a:lnSpc>
                <a:spcPts val="4200"/>
              </a:lnSpc>
            </a:pPr>
            <a:r>
              <a:rPr lang="en-US" sz="3000">
                <a:solidFill>
                  <a:srgbClr val="0A1D4D"/>
                </a:solidFill>
                <a:latin typeface="Montserrat Bold"/>
              </a:rPr>
              <a:t>Evaluación de situaciones:</a:t>
            </a:r>
          </a:p>
          <a:p>
            <a:pPr marL="647700" indent="-323850" lvl="1">
              <a:lnSpc>
                <a:spcPts val="4200"/>
              </a:lnSpc>
              <a:buFont typeface="Arial"/>
              <a:buChar char="•"/>
            </a:pPr>
            <a:r>
              <a:rPr lang="en-US" sz="3000">
                <a:solidFill>
                  <a:srgbClr val="0A1D4D"/>
                </a:solidFill>
                <a:latin typeface="Montserrat"/>
              </a:rPr>
              <a:t>Funcionalidad 8. Evaluar situaciones: El usuario contestará una serie de preguntas sobre la situación y le devolverá como resultado qué tan preocupante es la situación y si debería ir al doctor.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752533" y="-1473212"/>
            <a:ext cx="1587520" cy="4125934"/>
          </a:xfrm>
          <a:custGeom>
            <a:avLst/>
            <a:gdLst/>
            <a:ahLst/>
            <a:cxnLst/>
            <a:rect r="r" b="b" t="t" l="l"/>
            <a:pathLst>
              <a:path h="4125934" w="1587520">
                <a:moveTo>
                  <a:pt x="0" y="0"/>
                </a:moveTo>
                <a:lnTo>
                  <a:pt x="1587520" y="0"/>
                </a:lnTo>
                <a:lnTo>
                  <a:pt x="1587520" y="4125934"/>
                </a:lnTo>
                <a:lnTo>
                  <a:pt x="0" y="4125934"/>
                </a:lnTo>
                <a:lnTo>
                  <a:pt x="0" y="0"/>
                </a:lnTo>
                <a:close/>
              </a:path>
            </a:pathLst>
          </a:custGeom>
          <a:blipFill>
            <a:blip r:embed="rId2">
              <a:extLst>
                <a:ext uri="{96DAC541-7B7A-43D3-8B79-37D633B846F1}">
                  <asvg:svgBlip xmlns:asvg="http://schemas.microsoft.com/office/drawing/2016/SVG/main" r:embed="rId3"/>
                </a:ext>
              </a:extLst>
            </a:blip>
            <a:stretch>
              <a:fillRect l="0" t="0" r="-2541" b="0"/>
            </a:stretch>
          </a:blipFill>
        </p:spPr>
      </p:sp>
      <p:grpSp>
        <p:nvGrpSpPr>
          <p:cNvPr name="Group 3" id="3"/>
          <p:cNvGrpSpPr/>
          <p:nvPr/>
        </p:nvGrpSpPr>
        <p:grpSpPr>
          <a:xfrm rot="0">
            <a:off x="475453" y="3296461"/>
            <a:ext cx="8668547" cy="3328945"/>
            <a:chOff x="0" y="0"/>
            <a:chExt cx="11558063" cy="4438593"/>
          </a:xfrm>
        </p:grpSpPr>
        <p:grpSp>
          <p:nvGrpSpPr>
            <p:cNvPr name="Group 4" id="4"/>
            <p:cNvGrpSpPr/>
            <p:nvPr/>
          </p:nvGrpSpPr>
          <p:grpSpPr>
            <a:xfrm rot="0">
              <a:off x="0" y="0"/>
              <a:ext cx="11558063" cy="4438593"/>
              <a:chOff x="0" y="0"/>
              <a:chExt cx="2209226" cy="848400"/>
            </a:xfrm>
          </p:grpSpPr>
          <p:sp>
            <p:nvSpPr>
              <p:cNvPr name="Freeform 5" id="5"/>
              <p:cNvSpPr/>
              <p:nvPr/>
            </p:nvSpPr>
            <p:spPr>
              <a:xfrm flipH="false" flipV="false" rot="0">
                <a:off x="0" y="0"/>
                <a:ext cx="2209226" cy="848400"/>
              </a:xfrm>
              <a:custGeom>
                <a:avLst/>
                <a:gdLst/>
                <a:ahLst/>
                <a:cxnLst/>
                <a:rect r="r" b="b" t="t" l="l"/>
                <a:pathLst>
                  <a:path h="848400" w="2209226">
                    <a:moveTo>
                      <a:pt x="45548" y="0"/>
                    </a:moveTo>
                    <a:lnTo>
                      <a:pt x="2163678" y="0"/>
                    </a:lnTo>
                    <a:cubicBezTo>
                      <a:pt x="2188833" y="0"/>
                      <a:pt x="2209226" y="20393"/>
                      <a:pt x="2209226" y="45548"/>
                    </a:cubicBezTo>
                    <a:lnTo>
                      <a:pt x="2209226" y="802851"/>
                    </a:lnTo>
                    <a:cubicBezTo>
                      <a:pt x="2209226" y="828007"/>
                      <a:pt x="2188833" y="848400"/>
                      <a:pt x="2163678" y="848400"/>
                    </a:cubicBezTo>
                    <a:lnTo>
                      <a:pt x="45548" y="848400"/>
                    </a:lnTo>
                    <a:cubicBezTo>
                      <a:pt x="20393" y="848400"/>
                      <a:pt x="0" y="828007"/>
                      <a:pt x="0" y="802851"/>
                    </a:cubicBezTo>
                    <a:lnTo>
                      <a:pt x="0" y="45548"/>
                    </a:lnTo>
                    <a:cubicBezTo>
                      <a:pt x="0" y="20393"/>
                      <a:pt x="20393" y="0"/>
                      <a:pt x="45548" y="0"/>
                    </a:cubicBezTo>
                    <a:close/>
                  </a:path>
                </a:pathLst>
              </a:custGeom>
              <a:solidFill>
                <a:srgbClr val="A6A8F3"/>
              </a:solidFill>
            </p:spPr>
          </p:sp>
          <p:sp>
            <p:nvSpPr>
              <p:cNvPr name="TextBox 6" id="6"/>
              <p:cNvSpPr txBox="true"/>
              <p:nvPr/>
            </p:nvSpPr>
            <p:spPr>
              <a:xfrm>
                <a:off x="0" y="-76200"/>
                <a:ext cx="2209226" cy="924600"/>
              </a:xfrm>
              <a:prstGeom prst="rect">
                <a:avLst/>
              </a:prstGeom>
            </p:spPr>
            <p:txBody>
              <a:bodyPr anchor="ctr" rtlCol="false" tIns="50800" lIns="50800" bIns="50800" rIns="50800"/>
              <a:lstStyle/>
              <a:p>
                <a:pPr algn="ctr">
                  <a:lnSpc>
                    <a:spcPts val="3358"/>
                  </a:lnSpc>
                </a:pPr>
              </a:p>
            </p:txBody>
          </p:sp>
        </p:grpSp>
        <p:sp>
          <p:nvSpPr>
            <p:cNvPr name="TextBox 7" id="7"/>
            <p:cNvSpPr txBox="true"/>
            <p:nvPr/>
          </p:nvSpPr>
          <p:spPr>
            <a:xfrm rot="0">
              <a:off x="626248" y="229991"/>
              <a:ext cx="10496263" cy="698077"/>
            </a:xfrm>
            <a:prstGeom prst="rect">
              <a:avLst/>
            </a:prstGeom>
          </p:spPr>
          <p:txBody>
            <a:bodyPr anchor="t" rtlCol="false" tIns="0" lIns="0" bIns="0" rIns="0">
              <a:spAutoFit/>
            </a:bodyPr>
            <a:lstStyle/>
            <a:p>
              <a:pPr algn="l" marL="0" indent="0" lvl="0">
                <a:lnSpc>
                  <a:spcPts val="4479"/>
                </a:lnSpc>
                <a:spcBef>
                  <a:spcPct val="0"/>
                </a:spcBef>
              </a:pPr>
              <a:r>
                <a:rPr lang="en-US" sz="3199">
                  <a:solidFill>
                    <a:srgbClr val="000000"/>
                  </a:solidFill>
                  <a:latin typeface="Montserrat Bold"/>
                </a:rPr>
                <a:t>Mejora en la difusión de información</a:t>
              </a:r>
            </a:p>
          </p:txBody>
        </p:sp>
        <p:sp>
          <p:nvSpPr>
            <p:cNvPr name="TextBox 8" id="8"/>
            <p:cNvSpPr txBox="true"/>
            <p:nvPr/>
          </p:nvSpPr>
          <p:spPr>
            <a:xfrm rot="0">
              <a:off x="450940" y="1531318"/>
              <a:ext cx="10671571" cy="2800350"/>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Montserrat"/>
                </a:rPr>
                <a:t>Al hacer la información más accesible y gratuita, se tendrá una difusión mas efectiva y amplia de conocimientos relevantes</a:t>
              </a:r>
            </a:p>
          </p:txBody>
        </p:sp>
      </p:grpSp>
      <p:grpSp>
        <p:nvGrpSpPr>
          <p:cNvPr name="Group 9" id="9"/>
          <p:cNvGrpSpPr/>
          <p:nvPr/>
        </p:nvGrpSpPr>
        <p:grpSpPr>
          <a:xfrm rot="0">
            <a:off x="9356586" y="5929355"/>
            <a:ext cx="8668547" cy="4042289"/>
            <a:chOff x="0" y="0"/>
            <a:chExt cx="2209226" cy="1030199"/>
          </a:xfrm>
        </p:grpSpPr>
        <p:sp>
          <p:nvSpPr>
            <p:cNvPr name="Freeform 10" id="10"/>
            <p:cNvSpPr/>
            <p:nvPr/>
          </p:nvSpPr>
          <p:spPr>
            <a:xfrm flipH="false" flipV="false" rot="0">
              <a:off x="0" y="0"/>
              <a:ext cx="2209226" cy="1030199"/>
            </a:xfrm>
            <a:custGeom>
              <a:avLst/>
              <a:gdLst/>
              <a:ahLst/>
              <a:cxnLst/>
              <a:rect r="r" b="b" t="t" l="l"/>
              <a:pathLst>
                <a:path h="1030199" w="2209226">
                  <a:moveTo>
                    <a:pt x="45548" y="0"/>
                  </a:moveTo>
                  <a:lnTo>
                    <a:pt x="2163678" y="0"/>
                  </a:lnTo>
                  <a:cubicBezTo>
                    <a:pt x="2188833" y="0"/>
                    <a:pt x="2209226" y="20393"/>
                    <a:pt x="2209226" y="45548"/>
                  </a:cubicBezTo>
                  <a:lnTo>
                    <a:pt x="2209226" y="984651"/>
                  </a:lnTo>
                  <a:cubicBezTo>
                    <a:pt x="2209226" y="1009806"/>
                    <a:pt x="2188833" y="1030199"/>
                    <a:pt x="2163678" y="1030199"/>
                  </a:cubicBezTo>
                  <a:lnTo>
                    <a:pt x="45548" y="1030199"/>
                  </a:lnTo>
                  <a:cubicBezTo>
                    <a:pt x="20393" y="1030199"/>
                    <a:pt x="0" y="1009806"/>
                    <a:pt x="0" y="984651"/>
                  </a:cubicBezTo>
                  <a:lnTo>
                    <a:pt x="0" y="45548"/>
                  </a:lnTo>
                  <a:cubicBezTo>
                    <a:pt x="0" y="20393"/>
                    <a:pt x="20393" y="0"/>
                    <a:pt x="45548" y="0"/>
                  </a:cubicBezTo>
                  <a:close/>
                </a:path>
              </a:pathLst>
            </a:custGeom>
            <a:solidFill>
              <a:srgbClr val="A6A8F3"/>
            </a:solidFill>
          </p:spPr>
        </p:sp>
        <p:sp>
          <p:nvSpPr>
            <p:cNvPr name="TextBox 11" id="11"/>
            <p:cNvSpPr txBox="true"/>
            <p:nvPr/>
          </p:nvSpPr>
          <p:spPr>
            <a:xfrm>
              <a:off x="0" y="-76200"/>
              <a:ext cx="2209226" cy="1106399"/>
            </a:xfrm>
            <a:prstGeom prst="rect">
              <a:avLst/>
            </a:prstGeom>
          </p:spPr>
          <p:txBody>
            <a:bodyPr anchor="ctr" rtlCol="false" tIns="50800" lIns="50800" bIns="50800" rIns="50800"/>
            <a:lstStyle/>
            <a:p>
              <a:pPr algn="ctr">
                <a:lnSpc>
                  <a:spcPts val="3358"/>
                </a:lnSpc>
              </a:pPr>
            </a:p>
          </p:txBody>
        </p:sp>
      </p:grpSp>
      <p:sp>
        <p:nvSpPr>
          <p:cNvPr name="TextBox 12" id="12"/>
          <p:cNvSpPr txBox="true"/>
          <p:nvPr/>
        </p:nvSpPr>
        <p:spPr>
          <a:xfrm rot="0">
            <a:off x="1028700" y="397677"/>
            <a:ext cx="6239135" cy="1026796"/>
          </a:xfrm>
          <a:prstGeom prst="rect">
            <a:avLst/>
          </a:prstGeom>
        </p:spPr>
        <p:txBody>
          <a:bodyPr anchor="t" rtlCol="false" tIns="0" lIns="0" bIns="0" rIns="0">
            <a:spAutoFit/>
          </a:bodyPr>
          <a:lstStyle/>
          <a:p>
            <a:pPr algn="l" marL="0" indent="0" lvl="0">
              <a:lnSpc>
                <a:spcPts val="8189"/>
              </a:lnSpc>
              <a:spcBef>
                <a:spcPct val="0"/>
              </a:spcBef>
            </a:pPr>
            <a:r>
              <a:rPr lang="en-US" sz="6499">
                <a:solidFill>
                  <a:srgbClr val="0A1D4D"/>
                </a:solidFill>
                <a:latin typeface="Nefelibata Script"/>
              </a:rPr>
              <a:t>Beneficios</a:t>
            </a:r>
          </a:p>
        </p:txBody>
      </p:sp>
      <p:sp>
        <p:nvSpPr>
          <p:cNvPr name="TextBox 13" id="13"/>
          <p:cNvSpPr txBox="true"/>
          <p:nvPr/>
        </p:nvSpPr>
        <p:spPr>
          <a:xfrm rot="0">
            <a:off x="1028700" y="1585714"/>
            <a:ext cx="12073053" cy="1073785"/>
          </a:xfrm>
          <a:prstGeom prst="rect">
            <a:avLst/>
          </a:prstGeom>
        </p:spPr>
        <p:txBody>
          <a:bodyPr anchor="t" rtlCol="false" tIns="0" lIns="0" bIns="0" rIns="0">
            <a:spAutoFit/>
          </a:bodyPr>
          <a:lstStyle/>
          <a:p>
            <a:pPr algn="l" marL="0" indent="0" lvl="0">
              <a:lnSpc>
                <a:spcPts val="4339"/>
              </a:lnSpc>
              <a:spcBef>
                <a:spcPct val="0"/>
              </a:spcBef>
            </a:pPr>
            <a:r>
              <a:rPr lang="en-US" sz="3099">
                <a:solidFill>
                  <a:srgbClr val="000000"/>
                </a:solidFill>
                <a:latin typeface="Montserrat"/>
              </a:rPr>
              <a:t>Con la existencia de la aplicación  se espera obtener como resultado los siguientes beneficios</a:t>
            </a:r>
          </a:p>
        </p:txBody>
      </p:sp>
      <p:sp>
        <p:nvSpPr>
          <p:cNvPr name="TextBox 14" id="14"/>
          <p:cNvSpPr txBox="true"/>
          <p:nvPr/>
        </p:nvSpPr>
        <p:spPr>
          <a:xfrm rot="0">
            <a:off x="9826272" y="6087561"/>
            <a:ext cx="7872197" cy="537845"/>
          </a:xfrm>
          <a:prstGeom prst="rect">
            <a:avLst/>
          </a:prstGeom>
        </p:spPr>
        <p:txBody>
          <a:bodyPr anchor="t" rtlCol="false" tIns="0" lIns="0" bIns="0" rIns="0">
            <a:spAutoFit/>
          </a:bodyPr>
          <a:lstStyle/>
          <a:p>
            <a:pPr algn="ctr" marL="0" indent="0" lvl="0">
              <a:lnSpc>
                <a:spcPts val="4479"/>
              </a:lnSpc>
              <a:spcBef>
                <a:spcPct val="0"/>
              </a:spcBef>
            </a:pPr>
            <a:r>
              <a:rPr lang="en-US" sz="3199">
                <a:solidFill>
                  <a:srgbClr val="000000"/>
                </a:solidFill>
                <a:latin typeface="Montserrat Bold"/>
              </a:rPr>
              <a:t>Mejora en el bienestar infantil</a:t>
            </a:r>
          </a:p>
        </p:txBody>
      </p:sp>
      <p:sp>
        <p:nvSpPr>
          <p:cNvPr name="TextBox 15" id="15"/>
          <p:cNvSpPr txBox="true"/>
          <p:nvPr/>
        </p:nvSpPr>
        <p:spPr>
          <a:xfrm rot="0">
            <a:off x="9694791" y="7063556"/>
            <a:ext cx="8003678" cy="2647950"/>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Montserrat"/>
              </a:rPr>
              <a:t>Los padres, más informados gracias a la aplicación, podrán tomar decisiones informadas generando y obteniendo así una mayor conciencia sobre el bienestar y la salud infantil</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true" rot="-5400000">
            <a:off x="775354" y="-1034267"/>
            <a:ext cx="1587520" cy="4125934"/>
          </a:xfrm>
          <a:custGeom>
            <a:avLst/>
            <a:gdLst/>
            <a:ahLst/>
            <a:cxnLst/>
            <a:rect r="r" b="b" t="t" l="l"/>
            <a:pathLst>
              <a:path h="4125934" w="1587520">
                <a:moveTo>
                  <a:pt x="0" y="4125934"/>
                </a:moveTo>
                <a:lnTo>
                  <a:pt x="1587520" y="4125934"/>
                </a:lnTo>
                <a:lnTo>
                  <a:pt x="1587520" y="0"/>
                </a:lnTo>
                <a:lnTo>
                  <a:pt x="0" y="0"/>
                </a:lnTo>
                <a:lnTo>
                  <a:pt x="0" y="4125934"/>
                </a:lnTo>
                <a:close/>
              </a:path>
            </a:pathLst>
          </a:custGeom>
          <a:blipFill>
            <a:blip r:embed="rId2">
              <a:extLst>
                <a:ext uri="{96DAC541-7B7A-43D3-8B79-37D633B846F1}">
                  <asvg:svgBlip xmlns:asvg="http://schemas.microsoft.com/office/drawing/2016/SVG/main" r:embed="rId3"/>
                </a:ext>
              </a:extLst>
            </a:blip>
            <a:stretch>
              <a:fillRect l="0" t="0" r="-2541" b="0"/>
            </a:stretch>
          </a:blipFill>
        </p:spPr>
      </p:sp>
      <p:grpSp>
        <p:nvGrpSpPr>
          <p:cNvPr name="Group 3" id="3"/>
          <p:cNvGrpSpPr/>
          <p:nvPr/>
        </p:nvGrpSpPr>
        <p:grpSpPr>
          <a:xfrm rot="0">
            <a:off x="7101299" y="762943"/>
            <a:ext cx="10769196" cy="3328945"/>
            <a:chOff x="0" y="0"/>
            <a:chExt cx="14358928" cy="4438593"/>
          </a:xfrm>
        </p:grpSpPr>
        <p:grpSp>
          <p:nvGrpSpPr>
            <p:cNvPr name="Group 4" id="4"/>
            <p:cNvGrpSpPr/>
            <p:nvPr/>
          </p:nvGrpSpPr>
          <p:grpSpPr>
            <a:xfrm rot="0">
              <a:off x="0" y="0"/>
              <a:ext cx="14358928" cy="4438593"/>
              <a:chOff x="0" y="0"/>
              <a:chExt cx="2744588" cy="848400"/>
            </a:xfrm>
          </p:grpSpPr>
          <p:sp>
            <p:nvSpPr>
              <p:cNvPr name="Freeform 5" id="5"/>
              <p:cNvSpPr/>
              <p:nvPr/>
            </p:nvSpPr>
            <p:spPr>
              <a:xfrm flipH="false" flipV="false" rot="0">
                <a:off x="0" y="0"/>
                <a:ext cx="2744588" cy="848400"/>
              </a:xfrm>
              <a:custGeom>
                <a:avLst/>
                <a:gdLst/>
                <a:ahLst/>
                <a:cxnLst/>
                <a:rect r="r" b="b" t="t" l="l"/>
                <a:pathLst>
                  <a:path h="848400" w="2744588">
                    <a:moveTo>
                      <a:pt x="36664" y="0"/>
                    </a:moveTo>
                    <a:lnTo>
                      <a:pt x="2707924" y="0"/>
                    </a:lnTo>
                    <a:cubicBezTo>
                      <a:pt x="2728173" y="0"/>
                      <a:pt x="2744588" y="16415"/>
                      <a:pt x="2744588" y="36664"/>
                    </a:cubicBezTo>
                    <a:lnTo>
                      <a:pt x="2744588" y="811736"/>
                    </a:lnTo>
                    <a:cubicBezTo>
                      <a:pt x="2744588" y="831985"/>
                      <a:pt x="2728173" y="848400"/>
                      <a:pt x="2707924" y="848400"/>
                    </a:cubicBezTo>
                    <a:lnTo>
                      <a:pt x="36664" y="848400"/>
                    </a:lnTo>
                    <a:cubicBezTo>
                      <a:pt x="16415" y="848400"/>
                      <a:pt x="0" y="831985"/>
                      <a:pt x="0" y="811736"/>
                    </a:cubicBezTo>
                    <a:lnTo>
                      <a:pt x="0" y="36664"/>
                    </a:lnTo>
                    <a:cubicBezTo>
                      <a:pt x="0" y="16415"/>
                      <a:pt x="16415" y="0"/>
                      <a:pt x="36664" y="0"/>
                    </a:cubicBezTo>
                    <a:close/>
                  </a:path>
                </a:pathLst>
              </a:custGeom>
              <a:solidFill>
                <a:srgbClr val="A6A8F3"/>
              </a:solidFill>
            </p:spPr>
          </p:sp>
          <p:sp>
            <p:nvSpPr>
              <p:cNvPr name="TextBox 6" id="6"/>
              <p:cNvSpPr txBox="true"/>
              <p:nvPr/>
            </p:nvSpPr>
            <p:spPr>
              <a:xfrm>
                <a:off x="0" y="-76200"/>
                <a:ext cx="2744588" cy="924600"/>
              </a:xfrm>
              <a:prstGeom prst="rect">
                <a:avLst/>
              </a:prstGeom>
            </p:spPr>
            <p:txBody>
              <a:bodyPr anchor="ctr" rtlCol="false" tIns="50800" lIns="50800" bIns="50800" rIns="50800"/>
              <a:lstStyle/>
              <a:p>
                <a:pPr algn="ctr">
                  <a:lnSpc>
                    <a:spcPts val="3358"/>
                  </a:lnSpc>
                </a:pPr>
              </a:p>
            </p:txBody>
          </p:sp>
        </p:grpSp>
        <p:sp>
          <p:nvSpPr>
            <p:cNvPr name="TextBox 7" id="7"/>
            <p:cNvSpPr txBox="true"/>
            <p:nvPr/>
          </p:nvSpPr>
          <p:spPr>
            <a:xfrm rot="0">
              <a:off x="659553" y="324319"/>
              <a:ext cx="13039822" cy="698077"/>
            </a:xfrm>
            <a:prstGeom prst="rect">
              <a:avLst/>
            </a:prstGeom>
          </p:spPr>
          <p:txBody>
            <a:bodyPr anchor="t" rtlCol="false" tIns="0" lIns="0" bIns="0" rIns="0">
              <a:spAutoFit/>
            </a:bodyPr>
            <a:lstStyle/>
            <a:p>
              <a:pPr algn="ctr" marL="0" indent="0" lvl="0">
                <a:lnSpc>
                  <a:spcPts val="4479"/>
                </a:lnSpc>
                <a:spcBef>
                  <a:spcPct val="0"/>
                </a:spcBef>
              </a:pPr>
              <a:r>
                <a:rPr lang="en-US" sz="3199">
                  <a:solidFill>
                    <a:srgbClr val="000000"/>
                  </a:solidFill>
                  <a:latin typeface="Montserrat Bold"/>
                </a:rPr>
                <a:t>Comunidad de apoyo</a:t>
              </a:r>
            </a:p>
          </p:txBody>
        </p:sp>
        <p:sp>
          <p:nvSpPr>
            <p:cNvPr name="TextBox 8" id="8"/>
            <p:cNvSpPr txBox="true"/>
            <p:nvPr/>
          </p:nvSpPr>
          <p:spPr>
            <a:xfrm rot="0">
              <a:off x="659553" y="1378511"/>
              <a:ext cx="13257612" cy="2800350"/>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Montserrat"/>
                </a:rPr>
                <a:t>La implementación de foros de conversación permitirá establecer comunidades de apoyo entre padres proporcionando un lugar seguro para conectarse y sentirse parte de una comunidad </a:t>
              </a:r>
            </a:p>
          </p:txBody>
        </p:sp>
      </p:grpSp>
      <p:grpSp>
        <p:nvGrpSpPr>
          <p:cNvPr name="Group 9" id="9"/>
          <p:cNvGrpSpPr/>
          <p:nvPr/>
        </p:nvGrpSpPr>
        <p:grpSpPr>
          <a:xfrm rot="0">
            <a:off x="259209" y="5421527"/>
            <a:ext cx="11325250" cy="4509140"/>
            <a:chOff x="0" y="0"/>
            <a:chExt cx="15100333" cy="6012187"/>
          </a:xfrm>
        </p:grpSpPr>
        <p:grpSp>
          <p:nvGrpSpPr>
            <p:cNvPr name="Group 10" id="10"/>
            <p:cNvGrpSpPr/>
            <p:nvPr/>
          </p:nvGrpSpPr>
          <p:grpSpPr>
            <a:xfrm rot="0">
              <a:off x="0" y="0"/>
              <a:ext cx="15100333" cy="6012187"/>
              <a:chOff x="0" y="0"/>
              <a:chExt cx="2886301" cy="1149179"/>
            </a:xfrm>
          </p:grpSpPr>
          <p:sp>
            <p:nvSpPr>
              <p:cNvPr name="Freeform 11" id="11"/>
              <p:cNvSpPr/>
              <p:nvPr/>
            </p:nvSpPr>
            <p:spPr>
              <a:xfrm flipH="false" flipV="false" rot="0">
                <a:off x="0" y="0"/>
                <a:ext cx="2886301" cy="1149179"/>
              </a:xfrm>
              <a:custGeom>
                <a:avLst/>
                <a:gdLst/>
                <a:ahLst/>
                <a:cxnLst/>
                <a:rect r="r" b="b" t="t" l="l"/>
                <a:pathLst>
                  <a:path h="1149179" w="2886301">
                    <a:moveTo>
                      <a:pt x="34864" y="0"/>
                    </a:moveTo>
                    <a:lnTo>
                      <a:pt x="2851437" y="0"/>
                    </a:lnTo>
                    <a:cubicBezTo>
                      <a:pt x="2860684" y="0"/>
                      <a:pt x="2869552" y="3673"/>
                      <a:pt x="2876090" y="10211"/>
                    </a:cubicBezTo>
                    <a:cubicBezTo>
                      <a:pt x="2882628" y="16749"/>
                      <a:pt x="2886301" y="25617"/>
                      <a:pt x="2886301" y="34864"/>
                    </a:cubicBezTo>
                    <a:lnTo>
                      <a:pt x="2886301" y="1114315"/>
                    </a:lnTo>
                    <a:cubicBezTo>
                      <a:pt x="2886301" y="1133570"/>
                      <a:pt x="2870692" y="1149179"/>
                      <a:pt x="2851437" y="1149179"/>
                    </a:cubicBezTo>
                    <a:lnTo>
                      <a:pt x="34864" y="1149179"/>
                    </a:lnTo>
                    <a:cubicBezTo>
                      <a:pt x="25617" y="1149179"/>
                      <a:pt x="16749" y="1145506"/>
                      <a:pt x="10211" y="1138967"/>
                    </a:cubicBezTo>
                    <a:cubicBezTo>
                      <a:pt x="3673" y="1132429"/>
                      <a:pt x="0" y="1123562"/>
                      <a:pt x="0" y="1114315"/>
                    </a:cubicBezTo>
                    <a:lnTo>
                      <a:pt x="0" y="34864"/>
                    </a:lnTo>
                    <a:cubicBezTo>
                      <a:pt x="0" y="15609"/>
                      <a:pt x="15609" y="0"/>
                      <a:pt x="34864" y="0"/>
                    </a:cubicBezTo>
                    <a:close/>
                  </a:path>
                </a:pathLst>
              </a:custGeom>
              <a:solidFill>
                <a:srgbClr val="A6A8F3"/>
              </a:solidFill>
            </p:spPr>
          </p:sp>
          <p:sp>
            <p:nvSpPr>
              <p:cNvPr name="TextBox 12" id="12"/>
              <p:cNvSpPr txBox="true"/>
              <p:nvPr/>
            </p:nvSpPr>
            <p:spPr>
              <a:xfrm>
                <a:off x="0" y="-76200"/>
                <a:ext cx="2886301" cy="1225379"/>
              </a:xfrm>
              <a:prstGeom prst="rect">
                <a:avLst/>
              </a:prstGeom>
            </p:spPr>
            <p:txBody>
              <a:bodyPr anchor="ctr" rtlCol="false" tIns="50800" lIns="50800" bIns="50800" rIns="50800"/>
              <a:lstStyle/>
              <a:p>
                <a:pPr algn="ctr">
                  <a:lnSpc>
                    <a:spcPts val="3358"/>
                  </a:lnSpc>
                </a:pPr>
              </a:p>
            </p:txBody>
          </p:sp>
        </p:grpSp>
        <p:sp>
          <p:nvSpPr>
            <p:cNvPr name="TextBox 13" id="13"/>
            <p:cNvSpPr txBox="true"/>
            <p:nvPr/>
          </p:nvSpPr>
          <p:spPr>
            <a:xfrm rot="0">
              <a:off x="2513361" y="601939"/>
              <a:ext cx="10496263" cy="698077"/>
            </a:xfrm>
            <a:prstGeom prst="rect">
              <a:avLst/>
            </a:prstGeom>
          </p:spPr>
          <p:txBody>
            <a:bodyPr anchor="t" rtlCol="false" tIns="0" lIns="0" bIns="0" rIns="0">
              <a:spAutoFit/>
            </a:bodyPr>
            <a:lstStyle/>
            <a:p>
              <a:pPr algn="ctr" marL="0" indent="0" lvl="0">
                <a:lnSpc>
                  <a:spcPts val="4479"/>
                </a:lnSpc>
                <a:spcBef>
                  <a:spcPct val="0"/>
                </a:spcBef>
              </a:pPr>
              <a:r>
                <a:rPr lang="en-US" sz="3199">
                  <a:solidFill>
                    <a:srgbClr val="000000"/>
                  </a:solidFill>
                  <a:latin typeface="Montserrat Bold"/>
                </a:rPr>
                <a:t>Reducción de estrés en padres</a:t>
              </a:r>
            </a:p>
          </p:txBody>
        </p:sp>
        <p:sp>
          <p:nvSpPr>
            <p:cNvPr name="TextBox 14" id="14"/>
            <p:cNvSpPr txBox="true"/>
            <p:nvPr/>
          </p:nvSpPr>
          <p:spPr>
            <a:xfrm rot="0">
              <a:off x="422652" y="1695260"/>
              <a:ext cx="14677682" cy="3511550"/>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Montserrat"/>
                </a:rPr>
                <a:t>Ofrecer un lugar que sirva como ayuda para todas las responsabilidades que implican ser madre o padre resultará en un beneficio para los padres, que se sentirán más seguros y preparados para enfrentar retos y logrando así un mejor bienestar emocional</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752533" y="-1473212"/>
            <a:ext cx="1587520" cy="4125934"/>
          </a:xfrm>
          <a:custGeom>
            <a:avLst/>
            <a:gdLst/>
            <a:ahLst/>
            <a:cxnLst/>
            <a:rect r="r" b="b" t="t" l="l"/>
            <a:pathLst>
              <a:path h="4125934" w="1587520">
                <a:moveTo>
                  <a:pt x="0" y="0"/>
                </a:moveTo>
                <a:lnTo>
                  <a:pt x="1587520" y="0"/>
                </a:lnTo>
                <a:lnTo>
                  <a:pt x="1587520" y="4125934"/>
                </a:lnTo>
                <a:lnTo>
                  <a:pt x="0" y="4125934"/>
                </a:lnTo>
                <a:lnTo>
                  <a:pt x="0" y="0"/>
                </a:lnTo>
                <a:close/>
              </a:path>
            </a:pathLst>
          </a:custGeom>
          <a:blipFill>
            <a:blip r:embed="rId2">
              <a:extLst>
                <a:ext uri="{96DAC541-7B7A-43D3-8B79-37D633B846F1}">
                  <asvg:svgBlip xmlns:asvg="http://schemas.microsoft.com/office/drawing/2016/SVG/main" r:embed="rId3"/>
                </a:ext>
              </a:extLst>
            </a:blip>
            <a:stretch>
              <a:fillRect l="0" t="0" r="-2541" b="0"/>
            </a:stretch>
          </a:blipFill>
        </p:spPr>
      </p:sp>
      <p:grpSp>
        <p:nvGrpSpPr>
          <p:cNvPr name="Group 3" id="3"/>
          <p:cNvGrpSpPr/>
          <p:nvPr/>
        </p:nvGrpSpPr>
        <p:grpSpPr>
          <a:xfrm rot="0">
            <a:off x="2937304" y="3954162"/>
            <a:ext cx="12260992" cy="4661586"/>
            <a:chOff x="0" y="0"/>
            <a:chExt cx="3229232" cy="1227743"/>
          </a:xfrm>
        </p:grpSpPr>
        <p:sp>
          <p:nvSpPr>
            <p:cNvPr name="Freeform 4" id="4"/>
            <p:cNvSpPr/>
            <p:nvPr/>
          </p:nvSpPr>
          <p:spPr>
            <a:xfrm flipH="false" flipV="false" rot="0">
              <a:off x="0" y="0"/>
              <a:ext cx="3229232" cy="1227743"/>
            </a:xfrm>
            <a:custGeom>
              <a:avLst/>
              <a:gdLst/>
              <a:ahLst/>
              <a:cxnLst/>
              <a:rect r="r" b="b" t="t" l="l"/>
              <a:pathLst>
                <a:path h="1227743" w="3229232">
                  <a:moveTo>
                    <a:pt x="0" y="0"/>
                  </a:moveTo>
                  <a:lnTo>
                    <a:pt x="3229232" y="0"/>
                  </a:lnTo>
                  <a:lnTo>
                    <a:pt x="3229232" y="1227743"/>
                  </a:lnTo>
                  <a:lnTo>
                    <a:pt x="0" y="1227743"/>
                  </a:lnTo>
                  <a:close/>
                </a:path>
              </a:pathLst>
            </a:custGeom>
            <a:solidFill>
              <a:srgbClr val="000000">
                <a:alpha val="0"/>
              </a:srgbClr>
            </a:solidFill>
            <a:ln w="76200" cap="sq">
              <a:solidFill>
                <a:srgbClr val="A6A8F3"/>
              </a:solidFill>
              <a:prstDash val="solid"/>
              <a:miter/>
            </a:ln>
          </p:spPr>
        </p:sp>
        <p:sp>
          <p:nvSpPr>
            <p:cNvPr name="TextBox 5" id="5"/>
            <p:cNvSpPr txBox="true"/>
            <p:nvPr/>
          </p:nvSpPr>
          <p:spPr>
            <a:xfrm>
              <a:off x="0" y="-76200"/>
              <a:ext cx="3229232" cy="1303943"/>
            </a:xfrm>
            <a:prstGeom prst="rect">
              <a:avLst/>
            </a:prstGeom>
          </p:spPr>
          <p:txBody>
            <a:bodyPr anchor="ctr" rtlCol="false" tIns="50800" lIns="50800" bIns="50800" rIns="50800"/>
            <a:lstStyle/>
            <a:p>
              <a:pPr algn="ctr">
                <a:lnSpc>
                  <a:spcPts val="3358"/>
                </a:lnSpc>
              </a:pPr>
            </a:p>
          </p:txBody>
        </p:sp>
      </p:grpSp>
      <p:sp>
        <p:nvSpPr>
          <p:cNvPr name="TextBox 6" id="6"/>
          <p:cNvSpPr txBox="true"/>
          <p:nvPr/>
        </p:nvSpPr>
        <p:spPr>
          <a:xfrm rot="0">
            <a:off x="1028700" y="393296"/>
            <a:ext cx="7691054" cy="1035559"/>
          </a:xfrm>
          <a:prstGeom prst="rect">
            <a:avLst/>
          </a:prstGeom>
        </p:spPr>
        <p:txBody>
          <a:bodyPr anchor="t" rtlCol="false" tIns="0" lIns="0" bIns="0" rIns="0">
            <a:spAutoFit/>
          </a:bodyPr>
          <a:lstStyle/>
          <a:p>
            <a:pPr algn="l" marL="0" indent="0" lvl="0">
              <a:lnSpc>
                <a:spcPts val="8315"/>
              </a:lnSpc>
              <a:spcBef>
                <a:spcPct val="0"/>
              </a:spcBef>
            </a:pPr>
            <a:r>
              <a:rPr lang="en-US" sz="6599">
                <a:solidFill>
                  <a:srgbClr val="0A1D4D"/>
                </a:solidFill>
                <a:latin typeface="Nefelibata Script"/>
              </a:rPr>
              <a:t>Plan de investigación</a:t>
            </a:r>
          </a:p>
        </p:txBody>
      </p:sp>
      <p:sp>
        <p:nvSpPr>
          <p:cNvPr name="TextBox 7" id="7"/>
          <p:cNvSpPr txBox="true"/>
          <p:nvPr/>
        </p:nvSpPr>
        <p:spPr>
          <a:xfrm rot="0">
            <a:off x="1028700" y="1780590"/>
            <a:ext cx="12073053" cy="1099820"/>
          </a:xfrm>
          <a:prstGeom prst="rect">
            <a:avLst/>
          </a:prstGeom>
        </p:spPr>
        <p:txBody>
          <a:bodyPr anchor="t" rtlCol="false" tIns="0" lIns="0" bIns="0" rIns="0">
            <a:spAutoFit/>
          </a:bodyPr>
          <a:lstStyle/>
          <a:p>
            <a:pPr algn="l" marL="0" indent="0" lvl="0">
              <a:lnSpc>
                <a:spcPts val="4479"/>
              </a:lnSpc>
              <a:spcBef>
                <a:spcPct val="0"/>
              </a:spcBef>
            </a:pPr>
            <a:r>
              <a:rPr lang="en-US" sz="3199">
                <a:solidFill>
                  <a:srgbClr val="000000"/>
                </a:solidFill>
                <a:latin typeface="Montserrat Bold"/>
              </a:rPr>
              <a:t>Para definir los requisitos del sistema, se realizó un proceso de investigación</a:t>
            </a:r>
          </a:p>
        </p:txBody>
      </p:sp>
      <p:sp>
        <p:nvSpPr>
          <p:cNvPr name="TextBox 8" id="8"/>
          <p:cNvSpPr txBox="true"/>
          <p:nvPr/>
        </p:nvSpPr>
        <p:spPr>
          <a:xfrm rot="0">
            <a:off x="3753056" y="4428095"/>
            <a:ext cx="10598597" cy="3692525"/>
          </a:xfrm>
          <a:prstGeom prst="rect">
            <a:avLst/>
          </a:prstGeom>
        </p:spPr>
        <p:txBody>
          <a:bodyPr anchor="t" rtlCol="false" tIns="0" lIns="0" bIns="0" rIns="0">
            <a:spAutoFit/>
          </a:bodyPr>
          <a:lstStyle/>
          <a:p>
            <a:pPr algn="ctr" marL="0" indent="0" lvl="0">
              <a:lnSpc>
                <a:spcPts val="4899"/>
              </a:lnSpc>
              <a:spcBef>
                <a:spcPct val="0"/>
              </a:spcBef>
            </a:pPr>
            <a:r>
              <a:rPr lang="en-US" sz="3499">
                <a:solidFill>
                  <a:srgbClr val="000000"/>
                </a:solidFill>
                <a:latin typeface="Montserrat"/>
              </a:rPr>
              <a:t> Se estableció como criterio que toda la información consultada tuviera una fecha de publicación no superior a cinco años previos al año actual (2024), garantizando así la relevancia y actualidad de los datos recopilados, que comenzaron a partir de 2019</a:t>
            </a:r>
          </a:p>
        </p:txBody>
      </p:sp>
      <p:grpSp>
        <p:nvGrpSpPr>
          <p:cNvPr name="Group 9" id="9"/>
          <p:cNvGrpSpPr/>
          <p:nvPr/>
        </p:nvGrpSpPr>
        <p:grpSpPr>
          <a:xfrm rot="0">
            <a:off x="3089704" y="4106562"/>
            <a:ext cx="12260992" cy="4661586"/>
            <a:chOff x="0" y="0"/>
            <a:chExt cx="3229232" cy="1227743"/>
          </a:xfrm>
        </p:grpSpPr>
        <p:sp>
          <p:nvSpPr>
            <p:cNvPr name="Freeform 10" id="10"/>
            <p:cNvSpPr/>
            <p:nvPr/>
          </p:nvSpPr>
          <p:spPr>
            <a:xfrm flipH="false" flipV="false" rot="0">
              <a:off x="0" y="0"/>
              <a:ext cx="3229232" cy="1227743"/>
            </a:xfrm>
            <a:custGeom>
              <a:avLst/>
              <a:gdLst/>
              <a:ahLst/>
              <a:cxnLst/>
              <a:rect r="r" b="b" t="t" l="l"/>
              <a:pathLst>
                <a:path h="1227743" w="3229232">
                  <a:moveTo>
                    <a:pt x="0" y="0"/>
                  </a:moveTo>
                  <a:lnTo>
                    <a:pt x="3229232" y="0"/>
                  </a:lnTo>
                  <a:lnTo>
                    <a:pt x="3229232" y="1227743"/>
                  </a:lnTo>
                  <a:lnTo>
                    <a:pt x="0" y="1227743"/>
                  </a:lnTo>
                  <a:close/>
                </a:path>
              </a:pathLst>
            </a:custGeom>
            <a:solidFill>
              <a:srgbClr val="000000">
                <a:alpha val="0"/>
              </a:srgbClr>
            </a:solidFill>
            <a:ln w="76200" cap="sq">
              <a:solidFill>
                <a:srgbClr val="A6A8F3"/>
              </a:solidFill>
              <a:prstDash val="solid"/>
              <a:miter/>
            </a:ln>
          </p:spPr>
        </p:sp>
        <p:sp>
          <p:nvSpPr>
            <p:cNvPr name="TextBox 11" id="11"/>
            <p:cNvSpPr txBox="true"/>
            <p:nvPr/>
          </p:nvSpPr>
          <p:spPr>
            <a:xfrm>
              <a:off x="0" y="-76200"/>
              <a:ext cx="3229232" cy="1303943"/>
            </a:xfrm>
            <a:prstGeom prst="rect">
              <a:avLst/>
            </a:prstGeom>
          </p:spPr>
          <p:txBody>
            <a:bodyPr anchor="ctr" rtlCol="false" tIns="50800" lIns="50800" bIns="50800" rIns="50800"/>
            <a:lstStyle/>
            <a:p>
              <a:pPr algn="ctr">
                <a:lnSpc>
                  <a:spcPts val="3358"/>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752533" y="-1473212"/>
            <a:ext cx="1587520" cy="4125934"/>
          </a:xfrm>
          <a:custGeom>
            <a:avLst/>
            <a:gdLst/>
            <a:ahLst/>
            <a:cxnLst/>
            <a:rect r="r" b="b" t="t" l="l"/>
            <a:pathLst>
              <a:path h="4125934" w="1587520">
                <a:moveTo>
                  <a:pt x="0" y="0"/>
                </a:moveTo>
                <a:lnTo>
                  <a:pt x="1587520" y="0"/>
                </a:lnTo>
                <a:lnTo>
                  <a:pt x="1587520" y="4125934"/>
                </a:lnTo>
                <a:lnTo>
                  <a:pt x="0" y="4125934"/>
                </a:lnTo>
                <a:lnTo>
                  <a:pt x="0" y="0"/>
                </a:lnTo>
                <a:close/>
              </a:path>
            </a:pathLst>
          </a:custGeom>
          <a:blipFill>
            <a:blip r:embed="rId2">
              <a:extLst>
                <a:ext uri="{96DAC541-7B7A-43D3-8B79-37D633B846F1}">
                  <asvg:svgBlip xmlns:asvg="http://schemas.microsoft.com/office/drawing/2016/SVG/main" r:embed="rId3"/>
                </a:ext>
              </a:extLst>
            </a:blip>
            <a:stretch>
              <a:fillRect l="0" t="0" r="-2541" b="0"/>
            </a:stretch>
          </a:blipFill>
        </p:spPr>
      </p:sp>
      <p:grpSp>
        <p:nvGrpSpPr>
          <p:cNvPr name="Group 3" id="3"/>
          <p:cNvGrpSpPr/>
          <p:nvPr/>
        </p:nvGrpSpPr>
        <p:grpSpPr>
          <a:xfrm rot="0">
            <a:off x="589039" y="3320874"/>
            <a:ext cx="1728572" cy="172857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6A8F3"/>
            </a:solidFill>
          </p:spPr>
        </p:sp>
        <p:sp>
          <p:nvSpPr>
            <p:cNvPr name="TextBox 5" id="5"/>
            <p:cNvSpPr txBox="true"/>
            <p:nvPr/>
          </p:nvSpPr>
          <p:spPr>
            <a:xfrm>
              <a:off x="76200" y="0"/>
              <a:ext cx="660400" cy="736600"/>
            </a:xfrm>
            <a:prstGeom prst="rect">
              <a:avLst/>
            </a:prstGeom>
          </p:spPr>
          <p:txBody>
            <a:bodyPr anchor="ctr" rtlCol="false" tIns="50800" lIns="50800" bIns="50800" rIns="50800"/>
            <a:lstStyle/>
            <a:p>
              <a:pPr algn="ctr">
                <a:lnSpc>
                  <a:spcPts val="3358"/>
                </a:lnSpc>
              </a:pPr>
            </a:p>
          </p:txBody>
        </p:sp>
      </p:grpSp>
      <p:grpSp>
        <p:nvGrpSpPr>
          <p:cNvPr name="Group 6" id="6"/>
          <p:cNvGrpSpPr/>
          <p:nvPr/>
        </p:nvGrpSpPr>
        <p:grpSpPr>
          <a:xfrm rot="0">
            <a:off x="2391994" y="3551815"/>
            <a:ext cx="6860678" cy="1417938"/>
            <a:chOff x="0" y="0"/>
            <a:chExt cx="1806928" cy="373449"/>
          </a:xfrm>
        </p:grpSpPr>
        <p:sp>
          <p:nvSpPr>
            <p:cNvPr name="Freeform 7" id="7"/>
            <p:cNvSpPr/>
            <p:nvPr/>
          </p:nvSpPr>
          <p:spPr>
            <a:xfrm flipH="false" flipV="false" rot="0">
              <a:off x="0" y="0"/>
              <a:ext cx="1806927" cy="373449"/>
            </a:xfrm>
            <a:custGeom>
              <a:avLst/>
              <a:gdLst/>
              <a:ahLst/>
              <a:cxnLst/>
              <a:rect r="r" b="b" t="t" l="l"/>
              <a:pathLst>
                <a:path h="373449" w="1806927">
                  <a:moveTo>
                    <a:pt x="57551" y="0"/>
                  </a:moveTo>
                  <a:lnTo>
                    <a:pt x="1749377" y="0"/>
                  </a:lnTo>
                  <a:cubicBezTo>
                    <a:pt x="1764640" y="0"/>
                    <a:pt x="1779278" y="6063"/>
                    <a:pt x="1790071" y="16856"/>
                  </a:cubicBezTo>
                  <a:cubicBezTo>
                    <a:pt x="1800864" y="27649"/>
                    <a:pt x="1806927" y="42287"/>
                    <a:pt x="1806927" y="57551"/>
                  </a:cubicBezTo>
                  <a:lnTo>
                    <a:pt x="1806927" y="315898"/>
                  </a:lnTo>
                  <a:cubicBezTo>
                    <a:pt x="1806927" y="347682"/>
                    <a:pt x="1781161" y="373449"/>
                    <a:pt x="1749377" y="373449"/>
                  </a:cubicBezTo>
                  <a:lnTo>
                    <a:pt x="57551" y="373449"/>
                  </a:lnTo>
                  <a:cubicBezTo>
                    <a:pt x="25766" y="373449"/>
                    <a:pt x="0" y="347682"/>
                    <a:pt x="0" y="315898"/>
                  </a:cubicBezTo>
                  <a:lnTo>
                    <a:pt x="0" y="57551"/>
                  </a:lnTo>
                  <a:cubicBezTo>
                    <a:pt x="0" y="25766"/>
                    <a:pt x="25766" y="0"/>
                    <a:pt x="57551" y="0"/>
                  </a:cubicBezTo>
                  <a:close/>
                </a:path>
              </a:pathLst>
            </a:custGeom>
            <a:solidFill>
              <a:srgbClr val="000000">
                <a:alpha val="0"/>
              </a:srgbClr>
            </a:solidFill>
            <a:ln w="76200" cap="rnd">
              <a:solidFill>
                <a:srgbClr val="A6A8F3"/>
              </a:solidFill>
              <a:prstDash val="solid"/>
              <a:round/>
            </a:ln>
          </p:spPr>
        </p:sp>
        <p:sp>
          <p:nvSpPr>
            <p:cNvPr name="TextBox 8" id="8"/>
            <p:cNvSpPr txBox="true"/>
            <p:nvPr/>
          </p:nvSpPr>
          <p:spPr>
            <a:xfrm>
              <a:off x="0" y="-76200"/>
              <a:ext cx="1806928" cy="449649"/>
            </a:xfrm>
            <a:prstGeom prst="rect">
              <a:avLst/>
            </a:prstGeom>
          </p:spPr>
          <p:txBody>
            <a:bodyPr anchor="ctr" rtlCol="false" tIns="50800" lIns="50800" bIns="50800" rIns="50800"/>
            <a:lstStyle/>
            <a:p>
              <a:pPr algn="ctr">
                <a:lnSpc>
                  <a:spcPts val="3358"/>
                </a:lnSpc>
              </a:pPr>
            </a:p>
          </p:txBody>
        </p:sp>
      </p:grpSp>
      <p:grpSp>
        <p:nvGrpSpPr>
          <p:cNvPr name="Group 9" id="9"/>
          <p:cNvGrpSpPr/>
          <p:nvPr/>
        </p:nvGrpSpPr>
        <p:grpSpPr>
          <a:xfrm rot="0">
            <a:off x="11205082" y="3551815"/>
            <a:ext cx="6860678" cy="1417938"/>
            <a:chOff x="0" y="0"/>
            <a:chExt cx="1806928" cy="373449"/>
          </a:xfrm>
        </p:grpSpPr>
        <p:sp>
          <p:nvSpPr>
            <p:cNvPr name="Freeform 10" id="10"/>
            <p:cNvSpPr/>
            <p:nvPr/>
          </p:nvSpPr>
          <p:spPr>
            <a:xfrm flipH="false" flipV="false" rot="0">
              <a:off x="0" y="0"/>
              <a:ext cx="1806927" cy="373449"/>
            </a:xfrm>
            <a:custGeom>
              <a:avLst/>
              <a:gdLst/>
              <a:ahLst/>
              <a:cxnLst/>
              <a:rect r="r" b="b" t="t" l="l"/>
              <a:pathLst>
                <a:path h="373449" w="1806927">
                  <a:moveTo>
                    <a:pt x="57551" y="0"/>
                  </a:moveTo>
                  <a:lnTo>
                    <a:pt x="1749377" y="0"/>
                  </a:lnTo>
                  <a:cubicBezTo>
                    <a:pt x="1764640" y="0"/>
                    <a:pt x="1779278" y="6063"/>
                    <a:pt x="1790071" y="16856"/>
                  </a:cubicBezTo>
                  <a:cubicBezTo>
                    <a:pt x="1800864" y="27649"/>
                    <a:pt x="1806927" y="42287"/>
                    <a:pt x="1806927" y="57551"/>
                  </a:cubicBezTo>
                  <a:lnTo>
                    <a:pt x="1806927" y="315898"/>
                  </a:lnTo>
                  <a:cubicBezTo>
                    <a:pt x="1806927" y="347682"/>
                    <a:pt x="1781161" y="373449"/>
                    <a:pt x="1749377" y="373449"/>
                  </a:cubicBezTo>
                  <a:lnTo>
                    <a:pt x="57551" y="373449"/>
                  </a:lnTo>
                  <a:cubicBezTo>
                    <a:pt x="25766" y="373449"/>
                    <a:pt x="0" y="347682"/>
                    <a:pt x="0" y="315898"/>
                  </a:cubicBezTo>
                  <a:lnTo>
                    <a:pt x="0" y="57551"/>
                  </a:lnTo>
                  <a:cubicBezTo>
                    <a:pt x="0" y="25766"/>
                    <a:pt x="25766" y="0"/>
                    <a:pt x="57551" y="0"/>
                  </a:cubicBezTo>
                  <a:close/>
                </a:path>
              </a:pathLst>
            </a:custGeom>
            <a:solidFill>
              <a:srgbClr val="000000">
                <a:alpha val="0"/>
              </a:srgbClr>
            </a:solidFill>
            <a:ln w="76200" cap="rnd">
              <a:solidFill>
                <a:srgbClr val="A3DDFF"/>
              </a:solidFill>
              <a:prstDash val="solid"/>
              <a:round/>
            </a:ln>
          </p:spPr>
        </p:sp>
        <p:sp>
          <p:nvSpPr>
            <p:cNvPr name="TextBox 11" id="11"/>
            <p:cNvSpPr txBox="true"/>
            <p:nvPr/>
          </p:nvSpPr>
          <p:spPr>
            <a:xfrm>
              <a:off x="0" y="-76200"/>
              <a:ext cx="1806928" cy="449649"/>
            </a:xfrm>
            <a:prstGeom prst="rect">
              <a:avLst/>
            </a:prstGeom>
          </p:spPr>
          <p:txBody>
            <a:bodyPr anchor="ctr" rtlCol="false" tIns="50800" lIns="50800" bIns="50800" rIns="50800"/>
            <a:lstStyle/>
            <a:p>
              <a:pPr algn="ctr">
                <a:lnSpc>
                  <a:spcPts val="3358"/>
                </a:lnSpc>
              </a:pPr>
            </a:p>
          </p:txBody>
        </p:sp>
      </p:grpSp>
      <p:grpSp>
        <p:nvGrpSpPr>
          <p:cNvPr name="Group 12" id="12"/>
          <p:cNvGrpSpPr/>
          <p:nvPr/>
        </p:nvGrpSpPr>
        <p:grpSpPr>
          <a:xfrm rot="0">
            <a:off x="2391994" y="6754880"/>
            <a:ext cx="6860678" cy="1417938"/>
            <a:chOff x="0" y="0"/>
            <a:chExt cx="1806928" cy="373449"/>
          </a:xfrm>
        </p:grpSpPr>
        <p:sp>
          <p:nvSpPr>
            <p:cNvPr name="Freeform 13" id="13"/>
            <p:cNvSpPr/>
            <p:nvPr/>
          </p:nvSpPr>
          <p:spPr>
            <a:xfrm flipH="false" flipV="false" rot="0">
              <a:off x="0" y="0"/>
              <a:ext cx="1806927" cy="373449"/>
            </a:xfrm>
            <a:custGeom>
              <a:avLst/>
              <a:gdLst/>
              <a:ahLst/>
              <a:cxnLst/>
              <a:rect r="r" b="b" t="t" l="l"/>
              <a:pathLst>
                <a:path h="373449" w="1806927">
                  <a:moveTo>
                    <a:pt x="57551" y="0"/>
                  </a:moveTo>
                  <a:lnTo>
                    <a:pt x="1749377" y="0"/>
                  </a:lnTo>
                  <a:cubicBezTo>
                    <a:pt x="1764640" y="0"/>
                    <a:pt x="1779278" y="6063"/>
                    <a:pt x="1790071" y="16856"/>
                  </a:cubicBezTo>
                  <a:cubicBezTo>
                    <a:pt x="1800864" y="27649"/>
                    <a:pt x="1806927" y="42287"/>
                    <a:pt x="1806927" y="57551"/>
                  </a:cubicBezTo>
                  <a:lnTo>
                    <a:pt x="1806927" y="315898"/>
                  </a:lnTo>
                  <a:cubicBezTo>
                    <a:pt x="1806927" y="347682"/>
                    <a:pt x="1781161" y="373449"/>
                    <a:pt x="1749377" y="373449"/>
                  </a:cubicBezTo>
                  <a:lnTo>
                    <a:pt x="57551" y="373449"/>
                  </a:lnTo>
                  <a:cubicBezTo>
                    <a:pt x="25766" y="373449"/>
                    <a:pt x="0" y="347682"/>
                    <a:pt x="0" y="315898"/>
                  </a:cubicBezTo>
                  <a:lnTo>
                    <a:pt x="0" y="57551"/>
                  </a:lnTo>
                  <a:cubicBezTo>
                    <a:pt x="0" y="25766"/>
                    <a:pt x="25766" y="0"/>
                    <a:pt x="57551" y="0"/>
                  </a:cubicBezTo>
                  <a:close/>
                </a:path>
              </a:pathLst>
            </a:custGeom>
            <a:solidFill>
              <a:srgbClr val="000000">
                <a:alpha val="0"/>
              </a:srgbClr>
            </a:solidFill>
            <a:ln w="76200" cap="rnd">
              <a:solidFill>
                <a:srgbClr val="A6A8F3"/>
              </a:solidFill>
              <a:prstDash val="solid"/>
              <a:round/>
            </a:ln>
          </p:spPr>
        </p:sp>
        <p:sp>
          <p:nvSpPr>
            <p:cNvPr name="TextBox 14" id="14"/>
            <p:cNvSpPr txBox="true"/>
            <p:nvPr/>
          </p:nvSpPr>
          <p:spPr>
            <a:xfrm>
              <a:off x="0" y="-76200"/>
              <a:ext cx="1806928" cy="449649"/>
            </a:xfrm>
            <a:prstGeom prst="rect">
              <a:avLst/>
            </a:prstGeom>
          </p:spPr>
          <p:txBody>
            <a:bodyPr anchor="ctr" rtlCol="false" tIns="50800" lIns="50800" bIns="50800" rIns="50800"/>
            <a:lstStyle/>
            <a:p>
              <a:pPr algn="ctr">
                <a:lnSpc>
                  <a:spcPts val="3358"/>
                </a:lnSpc>
              </a:pPr>
            </a:p>
          </p:txBody>
        </p:sp>
      </p:grpSp>
      <p:grpSp>
        <p:nvGrpSpPr>
          <p:cNvPr name="Group 15" id="15"/>
          <p:cNvGrpSpPr/>
          <p:nvPr/>
        </p:nvGrpSpPr>
        <p:grpSpPr>
          <a:xfrm rot="0">
            <a:off x="11205082" y="6885851"/>
            <a:ext cx="6860678" cy="1417938"/>
            <a:chOff x="0" y="0"/>
            <a:chExt cx="1806928" cy="373449"/>
          </a:xfrm>
        </p:grpSpPr>
        <p:sp>
          <p:nvSpPr>
            <p:cNvPr name="Freeform 16" id="16"/>
            <p:cNvSpPr/>
            <p:nvPr/>
          </p:nvSpPr>
          <p:spPr>
            <a:xfrm flipH="false" flipV="false" rot="0">
              <a:off x="0" y="0"/>
              <a:ext cx="1806927" cy="373449"/>
            </a:xfrm>
            <a:custGeom>
              <a:avLst/>
              <a:gdLst/>
              <a:ahLst/>
              <a:cxnLst/>
              <a:rect r="r" b="b" t="t" l="l"/>
              <a:pathLst>
                <a:path h="373449" w="1806927">
                  <a:moveTo>
                    <a:pt x="57551" y="0"/>
                  </a:moveTo>
                  <a:lnTo>
                    <a:pt x="1749377" y="0"/>
                  </a:lnTo>
                  <a:cubicBezTo>
                    <a:pt x="1764640" y="0"/>
                    <a:pt x="1779278" y="6063"/>
                    <a:pt x="1790071" y="16856"/>
                  </a:cubicBezTo>
                  <a:cubicBezTo>
                    <a:pt x="1800864" y="27649"/>
                    <a:pt x="1806927" y="42287"/>
                    <a:pt x="1806927" y="57551"/>
                  </a:cubicBezTo>
                  <a:lnTo>
                    <a:pt x="1806927" y="315898"/>
                  </a:lnTo>
                  <a:cubicBezTo>
                    <a:pt x="1806927" y="347682"/>
                    <a:pt x="1781161" y="373449"/>
                    <a:pt x="1749377" y="373449"/>
                  </a:cubicBezTo>
                  <a:lnTo>
                    <a:pt x="57551" y="373449"/>
                  </a:lnTo>
                  <a:cubicBezTo>
                    <a:pt x="25766" y="373449"/>
                    <a:pt x="0" y="347682"/>
                    <a:pt x="0" y="315898"/>
                  </a:cubicBezTo>
                  <a:lnTo>
                    <a:pt x="0" y="57551"/>
                  </a:lnTo>
                  <a:cubicBezTo>
                    <a:pt x="0" y="25766"/>
                    <a:pt x="25766" y="0"/>
                    <a:pt x="57551" y="0"/>
                  </a:cubicBezTo>
                  <a:close/>
                </a:path>
              </a:pathLst>
            </a:custGeom>
            <a:solidFill>
              <a:srgbClr val="000000">
                <a:alpha val="0"/>
              </a:srgbClr>
            </a:solidFill>
            <a:ln w="76200" cap="rnd">
              <a:solidFill>
                <a:srgbClr val="A3DDFF"/>
              </a:solidFill>
              <a:prstDash val="solid"/>
              <a:round/>
            </a:ln>
          </p:spPr>
        </p:sp>
        <p:sp>
          <p:nvSpPr>
            <p:cNvPr name="TextBox 17" id="17"/>
            <p:cNvSpPr txBox="true"/>
            <p:nvPr/>
          </p:nvSpPr>
          <p:spPr>
            <a:xfrm>
              <a:off x="0" y="-76200"/>
              <a:ext cx="1806928" cy="449649"/>
            </a:xfrm>
            <a:prstGeom prst="rect">
              <a:avLst/>
            </a:prstGeom>
          </p:spPr>
          <p:txBody>
            <a:bodyPr anchor="ctr" rtlCol="false" tIns="50800" lIns="50800" bIns="50800" rIns="50800"/>
            <a:lstStyle/>
            <a:p>
              <a:pPr algn="ctr">
                <a:lnSpc>
                  <a:spcPts val="3358"/>
                </a:lnSpc>
              </a:pPr>
            </a:p>
          </p:txBody>
        </p:sp>
      </p:grpSp>
      <p:sp>
        <p:nvSpPr>
          <p:cNvPr name="Freeform 18" id="18"/>
          <p:cNvSpPr/>
          <p:nvPr/>
        </p:nvSpPr>
        <p:spPr>
          <a:xfrm flipH="false" flipV="false" rot="0">
            <a:off x="811059" y="3551815"/>
            <a:ext cx="1284531" cy="1284531"/>
          </a:xfrm>
          <a:custGeom>
            <a:avLst/>
            <a:gdLst/>
            <a:ahLst/>
            <a:cxnLst/>
            <a:rect r="r" b="b" t="t" l="l"/>
            <a:pathLst>
              <a:path h="1284531" w="1284531">
                <a:moveTo>
                  <a:pt x="0" y="0"/>
                </a:moveTo>
                <a:lnTo>
                  <a:pt x="1284531" y="0"/>
                </a:lnTo>
                <a:lnTo>
                  <a:pt x="1284531" y="1284531"/>
                </a:lnTo>
                <a:lnTo>
                  <a:pt x="0" y="1284531"/>
                </a:lnTo>
                <a:lnTo>
                  <a:pt x="0" y="0"/>
                </a:lnTo>
                <a:close/>
              </a:path>
            </a:pathLst>
          </a:custGeom>
          <a:blipFill>
            <a:blip r:embed="rId4"/>
            <a:stretch>
              <a:fillRect l="0" t="0" r="0" b="0"/>
            </a:stretch>
          </a:blipFill>
        </p:spPr>
      </p:sp>
      <p:grpSp>
        <p:nvGrpSpPr>
          <p:cNvPr name="Group 19" id="19"/>
          <p:cNvGrpSpPr/>
          <p:nvPr/>
        </p:nvGrpSpPr>
        <p:grpSpPr>
          <a:xfrm rot="0">
            <a:off x="9400310" y="3345221"/>
            <a:ext cx="1728572" cy="1728572"/>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3DDFF"/>
            </a:solidFill>
          </p:spPr>
        </p:sp>
        <p:sp>
          <p:nvSpPr>
            <p:cNvPr name="TextBox 21" id="21"/>
            <p:cNvSpPr txBox="true"/>
            <p:nvPr/>
          </p:nvSpPr>
          <p:spPr>
            <a:xfrm>
              <a:off x="76200" y="0"/>
              <a:ext cx="660400" cy="736600"/>
            </a:xfrm>
            <a:prstGeom prst="rect">
              <a:avLst/>
            </a:prstGeom>
          </p:spPr>
          <p:txBody>
            <a:bodyPr anchor="ctr" rtlCol="false" tIns="50800" lIns="50800" bIns="50800" rIns="50800"/>
            <a:lstStyle/>
            <a:p>
              <a:pPr algn="ctr">
                <a:lnSpc>
                  <a:spcPts val="3358"/>
                </a:lnSpc>
              </a:pPr>
            </a:p>
          </p:txBody>
        </p:sp>
      </p:grpSp>
      <p:sp>
        <p:nvSpPr>
          <p:cNvPr name="Freeform 22" id="22"/>
          <p:cNvSpPr/>
          <p:nvPr/>
        </p:nvSpPr>
        <p:spPr>
          <a:xfrm flipH="false" flipV="false" rot="0">
            <a:off x="9547947" y="3551815"/>
            <a:ext cx="1284531" cy="1284531"/>
          </a:xfrm>
          <a:custGeom>
            <a:avLst/>
            <a:gdLst/>
            <a:ahLst/>
            <a:cxnLst/>
            <a:rect r="r" b="b" t="t" l="l"/>
            <a:pathLst>
              <a:path h="1284531" w="1284531">
                <a:moveTo>
                  <a:pt x="0" y="0"/>
                </a:moveTo>
                <a:lnTo>
                  <a:pt x="1284531" y="0"/>
                </a:lnTo>
                <a:lnTo>
                  <a:pt x="1284531" y="1284531"/>
                </a:lnTo>
                <a:lnTo>
                  <a:pt x="0" y="1284531"/>
                </a:lnTo>
                <a:lnTo>
                  <a:pt x="0" y="0"/>
                </a:lnTo>
                <a:close/>
              </a:path>
            </a:pathLst>
          </a:custGeom>
          <a:blipFill>
            <a:blip r:embed="rId5"/>
            <a:stretch>
              <a:fillRect l="0" t="0" r="0" b="0"/>
            </a:stretch>
          </a:blipFill>
        </p:spPr>
      </p:sp>
      <p:grpSp>
        <p:nvGrpSpPr>
          <p:cNvPr name="Group 23" id="23"/>
          <p:cNvGrpSpPr/>
          <p:nvPr/>
        </p:nvGrpSpPr>
        <p:grpSpPr>
          <a:xfrm rot="0">
            <a:off x="511022" y="6575216"/>
            <a:ext cx="1728572" cy="1728572"/>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6A8F3"/>
            </a:solidFill>
          </p:spPr>
        </p:sp>
        <p:sp>
          <p:nvSpPr>
            <p:cNvPr name="TextBox 25" id="25"/>
            <p:cNvSpPr txBox="true"/>
            <p:nvPr/>
          </p:nvSpPr>
          <p:spPr>
            <a:xfrm>
              <a:off x="76200" y="0"/>
              <a:ext cx="660400" cy="736600"/>
            </a:xfrm>
            <a:prstGeom prst="rect">
              <a:avLst/>
            </a:prstGeom>
          </p:spPr>
          <p:txBody>
            <a:bodyPr anchor="ctr" rtlCol="false" tIns="50800" lIns="50800" bIns="50800" rIns="50800"/>
            <a:lstStyle/>
            <a:p>
              <a:pPr algn="ctr">
                <a:lnSpc>
                  <a:spcPts val="3358"/>
                </a:lnSpc>
              </a:pPr>
            </a:p>
          </p:txBody>
        </p:sp>
      </p:grpSp>
      <p:sp>
        <p:nvSpPr>
          <p:cNvPr name="Freeform 26" id="26"/>
          <p:cNvSpPr/>
          <p:nvPr/>
        </p:nvSpPr>
        <p:spPr>
          <a:xfrm flipH="false" flipV="false" rot="0">
            <a:off x="663422" y="6754880"/>
            <a:ext cx="1369244" cy="1369244"/>
          </a:xfrm>
          <a:custGeom>
            <a:avLst/>
            <a:gdLst/>
            <a:ahLst/>
            <a:cxnLst/>
            <a:rect r="r" b="b" t="t" l="l"/>
            <a:pathLst>
              <a:path h="1369244" w="1369244">
                <a:moveTo>
                  <a:pt x="0" y="0"/>
                </a:moveTo>
                <a:lnTo>
                  <a:pt x="1369244" y="0"/>
                </a:lnTo>
                <a:lnTo>
                  <a:pt x="1369244" y="1369244"/>
                </a:lnTo>
                <a:lnTo>
                  <a:pt x="0" y="1369244"/>
                </a:lnTo>
                <a:lnTo>
                  <a:pt x="0" y="0"/>
                </a:lnTo>
                <a:close/>
              </a:path>
            </a:pathLst>
          </a:custGeom>
          <a:blipFill>
            <a:blip r:embed="rId6"/>
            <a:stretch>
              <a:fillRect l="0" t="0" r="0" b="0"/>
            </a:stretch>
          </a:blipFill>
        </p:spPr>
      </p:sp>
      <p:grpSp>
        <p:nvGrpSpPr>
          <p:cNvPr name="Group 27" id="27"/>
          <p:cNvGrpSpPr/>
          <p:nvPr/>
        </p:nvGrpSpPr>
        <p:grpSpPr>
          <a:xfrm rot="0">
            <a:off x="9364591" y="6623910"/>
            <a:ext cx="1728572" cy="1728572"/>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3DDFF"/>
            </a:solidFill>
          </p:spPr>
        </p:sp>
        <p:sp>
          <p:nvSpPr>
            <p:cNvPr name="TextBox 29" id="29"/>
            <p:cNvSpPr txBox="true"/>
            <p:nvPr/>
          </p:nvSpPr>
          <p:spPr>
            <a:xfrm>
              <a:off x="76200" y="0"/>
              <a:ext cx="660400" cy="736600"/>
            </a:xfrm>
            <a:prstGeom prst="rect">
              <a:avLst/>
            </a:prstGeom>
          </p:spPr>
          <p:txBody>
            <a:bodyPr anchor="ctr" rtlCol="false" tIns="50800" lIns="50800" bIns="50800" rIns="50800"/>
            <a:lstStyle/>
            <a:p>
              <a:pPr algn="ctr">
                <a:lnSpc>
                  <a:spcPts val="3358"/>
                </a:lnSpc>
              </a:pPr>
            </a:p>
          </p:txBody>
        </p:sp>
      </p:grpSp>
      <p:sp>
        <p:nvSpPr>
          <p:cNvPr name="Freeform 30" id="30"/>
          <p:cNvSpPr/>
          <p:nvPr/>
        </p:nvSpPr>
        <p:spPr>
          <a:xfrm flipH="false" flipV="false" rot="0">
            <a:off x="9723919" y="6754880"/>
            <a:ext cx="1369244" cy="1369244"/>
          </a:xfrm>
          <a:custGeom>
            <a:avLst/>
            <a:gdLst/>
            <a:ahLst/>
            <a:cxnLst/>
            <a:rect r="r" b="b" t="t" l="l"/>
            <a:pathLst>
              <a:path h="1369244" w="1369244">
                <a:moveTo>
                  <a:pt x="0" y="0"/>
                </a:moveTo>
                <a:lnTo>
                  <a:pt x="1369244" y="0"/>
                </a:lnTo>
                <a:lnTo>
                  <a:pt x="1369244" y="1369244"/>
                </a:lnTo>
                <a:lnTo>
                  <a:pt x="0" y="1369244"/>
                </a:lnTo>
                <a:lnTo>
                  <a:pt x="0" y="0"/>
                </a:lnTo>
                <a:close/>
              </a:path>
            </a:pathLst>
          </a:custGeom>
          <a:blipFill>
            <a:blip r:embed="rId7"/>
            <a:stretch>
              <a:fillRect l="0" t="0" r="0" b="0"/>
            </a:stretch>
          </a:blipFill>
        </p:spPr>
      </p:sp>
      <p:sp>
        <p:nvSpPr>
          <p:cNvPr name="TextBox 31" id="31"/>
          <p:cNvSpPr txBox="true"/>
          <p:nvPr/>
        </p:nvSpPr>
        <p:spPr>
          <a:xfrm rot="0">
            <a:off x="1028700" y="952500"/>
            <a:ext cx="11834273" cy="662941"/>
          </a:xfrm>
          <a:prstGeom prst="rect">
            <a:avLst/>
          </a:prstGeom>
        </p:spPr>
        <p:txBody>
          <a:bodyPr anchor="t" rtlCol="false" tIns="0" lIns="0" bIns="0" rIns="0">
            <a:spAutoFit/>
          </a:bodyPr>
          <a:lstStyle/>
          <a:p>
            <a:pPr algn="ctr" marL="0" indent="0" lvl="0">
              <a:lnSpc>
                <a:spcPts val="5459"/>
              </a:lnSpc>
              <a:spcBef>
                <a:spcPct val="0"/>
              </a:spcBef>
            </a:pPr>
            <a:r>
              <a:rPr lang="en-US" sz="3899">
                <a:solidFill>
                  <a:srgbClr val="0A1D4D"/>
                </a:solidFill>
                <a:latin typeface="Montserrat Bold"/>
              </a:rPr>
              <a:t> Las técnicas de educción utilizadas fueron:</a:t>
            </a:r>
          </a:p>
        </p:txBody>
      </p:sp>
      <p:sp>
        <p:nvSpPr>
          <p:cNvPr name="TextBox 32" id="32"/>
          <p:cNvSpPr txBox="true"/>
          <p:nvPr/>
        </p:nvSpPr>
        <p:spPr>
          <a:xfrm rot="0">
            <a:off x="2546454" y="3893127"/>
            <a:ext cx="5653216" cy="596900"/>
          </a:xfrm>
          <a:prstGeom prst="rect">
            <a:avLst/>
          </a:prstGeom>
        </p:spPr>
        <p:txBody>
          <a:bodyPr anchor="t" rtlCol="false" tIns="0" lIns="0" bIns="0" rIns="0">
            <a:spAutoFit/>
          </a:bodyPr>
          <a:lstStyle/>
          <a:p>
            <a:pPr algn="ctr" marL="0" indent="0" lvl="0">
              <a:lnSpc>
                <a:spcPts val="4899"/>
              </a:lnSpc>
              <a:spcBef>
                <a:spcPct val="0"/>
              </a:spcBef>
            </a:pPr>
            <a:r>
              <a:rPr lang="en-US" sz="3499">
                <a:solidFill>
                  <a:srgbClr val="000000"/>
                </a:solidFill>
                <a:latin typeface="Montserrat"/>
              </a:rPr>
              <a:t>Análisis de documentos</a:t>
            </a:r>
          </a:p>
        </p:txBody>
      </p:sp>
      <p:sp>
        <p:nvSpPr>
          <p:cNvPr name="TextBox 33" id="33"/>
          <p:cNvSpPr txBox="true"/>
          <p:nvPr/>
        </p:nvSpPr>
        <p:spPr>
          <a:xfrm rot="0">
            <a:off x="11397847" y="3891711"/>
            <a:ext cx="4512894" cy="596900"/>
          </a:xfrm>
          <a:prstGeom prst="rect">
            <a:avLst/>
          </a:prstGeom>
        </p:spPr>
        <p:txBody>
          <a:bodyPr anchor="t" rtlCol="false" tIns="0" lIns="0" bIns="0" rIns="0">
            <a:spAutoFit/>
          </a:bodyPr>
          <a:lstStyle/>
          <a:p>
            <a:pPr algn="ctr" marL="0" indent="0" lvl="0">
              <a:lnSpc>
                <a:spcPts val="4899"/>
              </a:lnSpc>
              <a:spcBef>
                <a:spcPct val="0"/>
              </a:spcBef>
            </a:pPr>
            <a:r>
              <a:rPr lang="en-US" sz="3499">
                <a:solidFill>
                  <a:srgbClr val="000000"/>
                </a:solidFill>
                <a:latin typeface="Montserrat"/>
              </a:rPr>
              <a:t>Búsqueda en línea</a:t>
            </a:r>
          </a:p>
        </p:txBody>
      </p:sp>
      <p:sp>
        <p:nvSpPr>
          <p:cNvPr name="TextBox 34" id="34"/>
          <p:cNvSpPr txBox="true"/>
          <p:nvPr/>
        </p:nvSpPr>
        <p:spPr>
          <a:xfrm rot="0">
            <a:off x="2584759" y="7132061"/>
            <a:ext cx="4821813" cy="596900"/>
          </a:xfrm>
          <a:prstGeom prst="rect">
            <a:avLst/>
          </a:prstGeom>
        </p:spPr>
        <p:txBody>
          <a:bodyPr anchor="t" rtlCol="false" tIns="0" lIns="0" bIns="0" rIns="0">
            <a:spAutoFit/>
          </a:bodyPr>
          <a:lstStyle/>
          <a:p>
            <a:pPr algn="ctr" marL="0" indent="0" lvl="0">
              <a:lnSpc>
                <a:spcPts val="4899"/>
              </a:lnSpc>
              <a:spcBef>
                <a:spcPct val="0"/>
              </a:spcBef>
            </a:pPr>
            <a:r>
              <a:rPr lang="en-US" sz="3499">
                <a:solidFill>
                  <a:srgbClr val="000000"/>
                </a:solidFill>
                <a:latin typeface="Montserrat"/>
              </a:rPr>
              <a:t>Experiencia práctica</a:t>
            </a:r>
          </a:p>
        </p:txBody>
      </p:sp>
      <p:sp>
        <p:nvSpPr>
          <p:cNvPr name="TextBox 35" id="35"/>
          <p:cNvSpPr txBox="true"/>
          <p:nvPr/>
        </p:nvSpPr>
        <p:spPr>
          <a:xfrm rot="0">
            <a:off x="11575785" y="6953469"/>
            <a:ext cx="6489975" cy="1216025"/>
          </a:xfrm>
          <a:prstGeom prst="rect">
            <a:avLst/>
          </a:prstGeom>
        </p:spPr>
        <p:txBody>
          <a:bodyPr anchor="t" rtlCol="false" tIns="0" lIns="0" bIns="0" rIns="0">
            <a:spAutoFit/>
          </a:bodyPr>
          <a:lstStyle/>
          <a:p>
            <a:pPr marL="0" indent="0" lvl="0">
              <a:lnSpc>
                <a:spcPts val="4899"/>
              </a:lnSpc>
              <a:spcBef>
                <a:spcPct val="0"/>
              </a:spcBef>
            </a:pPr>
            <a:r>
              <a:rPr lang="en-US" sz="3499">
                <a:solidFill>
                  <a:srgbClr val="000000"/>
                </a:solidFill>
                <a:latin typeface="Montserrat"/>
              </a:rPr>
              <a:t>Se espera llevar a cabo una encuesta en el futuro</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grpSp>
        <p:nvGrpSpPr>
          <p:cNvPr name="Group 2" id="2"/>
          <p:cNvGrpSpPr/>
          <p:nvPr/>
        </p:nvGrpSpPr>
        <p:grpSpPr>
          <a:xfrm rot="0">
            <a:off x="652772" y="3442984"/>
            <a:ext cx="17012864" cy="118034"/>
            <a:chOff x="0" y="0"/>
            <a:chExt cx="4480754" cy="31087"/>
          </a:xfrm>
        </p:grpSpPr>
        <p:sp>
          <p:nvSpPr>
            <p:cNvPr name="Freeform 3" id="3"/>
            <p:cNvSpPr/>
            <p:nvPr/>
          </p:nvSpPr>
          <p:spPr>
            <a:xfrm flipH="false" flipV="false" rot="0">
              <a:off x="0" y="0"/>
              <a:ext cx="4480754" cy="31087"/>
            </a:xfrm>
            <a:custGeom>
              <a:avLst/>
              <a:gdLst/>
              <a:ahLst/>
              <a:cxnLst/>
              <a:rect r="r" b="b" t="t" l="l"/>
              <a:pathLst>
                <a:path h="31087" w="4480754">
                  <a:moveTo>
                    <a:pt x="0" y="0"/>
                  </a:moveTo>
                  <a:lnTo>
                    <a:pt x="4480754" y="0"/>
                  </a:lnTo>
                  <a:lnTo>
                    <a:pt x="4480754" y="31087"/>
                  </a:lnTo>
                  <a:lnTo>
                    <a:pt x="0" y="31087"/>
                  </a:lnTo>
                  <a:close/>
                </a:path>
              </a:pathLst>
            </a:custGeom>
            <a:solidFill>
              <a:srgbClr val="A6A8F3"/>
            </a:solidFill>
          </p:spPr>
        </p:sp>
        <p:sp>
          <p:nvSpPr>
            <p:cNvPr name="TextBox 4" id="4"/>
            <p:cNvSpPr txBox="true"/>
            <p:nvPr/>
          </p:nvSpPr>
          <p:spPr>
            <a:xfrm>
              <a:off x="0" y="-76200"/>
              <a:ext cx="4480754" cy="107287"/>
            </a:xfrm>
            <a:prstGeom prst="rect">
              <a:avLst/>
            </a:prstGeom>
          </p:spPr>
          <p:txBody>
            <a:bodyPr anchor="ctr" rtlCol="false" tIns="50800" lIns="50800" bIns="50800" rIns="50800"/>
            <a:lstStyle/>
            <a:p>
              <a:pPr algn="ctr">
                <a:lnSpc>
                  <a:spcPts val="3358"/>
                </a:lnSpc>
              </a:pPr>
            </a:p>
          </p:txBody>
        </p:sp>
      </p:grpSp>
      <p:grpSp>
        <p:nvGrpSpPr>
          <p:cNvPr name="Group 5" id="5"/>
          <p:cNvGrpSpPr/>
          <p:nvPr/>
        </p:nvGrpSpPr>
        <p:grpSpPr>
          <a:xfrm rot="0">
            <a:off x="637568" y="7005125"/>
            <a:ext cx="17012864" cy="118034"/>
            <a:chOff x="0" y="0"/>
            <a:chExt cx="4480754" cy="31087"/>
          </a:xfrm>
        </p:grpSpPr>
        <p:sp>
          <p:nvSpPr>
            <p:cNvPr name="Freeform 6" id="6"/>
            <p:cNvSpPr/>
            <p:nvPr/>
          </p:nvSpPr>
          <p:spPr>
            <a:xfrm flipH="false" flipV="false" rot="0">
              <a:off x="0" y="0"/>
              <a:ext cx="4480754" cy="31087"/>
            </a:xfrm>
            <a:custGeom>
              <a:avLst/>
              <a:gdLst/>
              <a:ahLst/>
              <a:cxnLst/>
              <a:rect r="r" b="b" t="t" l="l"/>
              <a:pathLst>
                <a:path h="31087" w="4480754">
                  <a:moveTo>
                    <a:pt x="0" y="0"/>
                  </a:moveTo>
                  <a:lnTo>
                    <a:pt x="4480754" y="0"/>
                  </a:lnTo>
                  <a:lnTo>
                    <a:pt x="4480754" y="31087"/>
                  </a:lnTo>
                  <a:lnTo>
                    <a:pt x="0" y="31087"/>
                  </a:lnTo>
                  <a:close/>
                </a:path>
              </a:pathLst>
            </a:custGeom>
            <a:solidFill>
              <a:srgbClr val="A6A8F3"/>
            </a:solidFill>
          </p:spPr>
        </p:sp>
        <p:sp>
          <p:nvSpPr>
            <p:cNvPr name="TextBox 7" id="7"/>
            <p:cNvSpPr txBox="true"/>
            <p:nvPr/>
          </p:nvSpPr>
          <p:spPr>
            <a:xfrm>
              <a:off x="0" y="-76200"/>
              <a:ext cx="4480754" cy="107287"/>
            </a:xfrm>
            <a:prstGeom prst="rect">
              <a:avLst/>
            </a:prstGeom>
          </p:spPr>
          <p:txBody>
            <a:bodyPr anchor="ctr" rtlCol="false" tIns="50800" lIns="50800" bIns="50800" rIns="50800"/>
            <a:lstStyle/>
            <a:p>
              <a:pPr algn="ctr">
                <a:lnSpc>
                  <a:spcPts val="3358"/>
                </a:lnSpc>
              </a:pPr>
            </a:p>
          </p:txBody>
        </p:sp>
      </p:grpSp>
      <p:grpSp>
        <p:nvGrpSpPr>
          <p:cNvPr name="Group 8" id="8"/>
          <p:cNvGrpSpPr/>
          <p:nvPr/>
        </p:nvGrpSpPr>
        <p:grpSpPr>
          <a:xfrm rot="0">
            <a:off x="13345471" y="113403"/>
            <a:ext cx="3498216" cy="3086100"/>
            <a:chOff x="0" y="0"/>
            <a:chExt cx="921341" cy="812800"/>
          </a:xfrm>
        </p:grpSpPr>
        <p:sp>
          <p:nvSpPr>
            <p:cNvPr name="Freeform 9" id="9"/>
            <p:cNvSpPr/>
            <p:nvPr/>
          </p:nvSpPr>
          <p:spPr>
            <a:xfrm flipH="false" flipV="false" rot="0">
              <a:off x="0" y="0"/>
              <a:ext cx="921341" cy="812800"/>
            </a:xfrm>
            <a:custGeom>
              <a:avLst/>
              <a:gdLst/>
              <a:ahLst/>
              <a:cxnLst/>
              <a:rect r="r" b="b" t="t" l="l"/>
              <a:pathLst>
                <a:path h="812800" w="921341">
                  <a:moveTo>
                    <a:pt x="0" y="0"/>
                  </a:moveTo>
                  <a:lnTo>
                    <a:pt x="921341" y="0"/>
                  </a:lnTo>
                  <a:lnTo>
                    <a:pt x="921341" y="812800"/>
                  </a:lnTo>
                  <a:lnTo>
                    <a:pt x="0" y="812800"/>
                  </a:lnTo>
                  <a:close/>
                </a:path>
              </a:pathLst>
            </a:custGeom>
            <a:solidFill>
              <a:srgbClr val="9BB2ED"/>
            </a:solidFill>
          </p:spPr>
        </p:sp>
        <p:sp>
          <p:nvSpPr>
            <p:cNvPr name="TextBox 10" id="10"/>
            <p:cNvSpPr txBox="true"/>
            <p:nvPr/>
          </p:nvSpPr>
          <p:spPr>
            <a:xfrm>
              <a:off x="0" y="-76200"/>
              <a:ext cx="921341" cy="889000"/>
            </a:xfrm>
            <a:prstGeom prst="rect">
              <a:avLst/>
            </a:prstGeom>
          </p:spPr>
          <p:txBody>
            <a:bodyPr anchor="ctr" rtlCol="false" tIns="50800" lIns="50800" bIns="50800" rIns="50800"/>
            <a:lstStyle/>
            <a:p>
              <a:pPr algn="ctr">
                <a:lnSpc>
                  <a:spcPts val="3358"/>
                </a:lnSpc>
              </a:pPr>
            </a:p>
          </p:txBody>
        </p:sp>
      </p:grpSp>
      <p:sp>
        <p:nvSpPr>
          <p:cNvPr name="Freeform 11" id="11"/>
          <p:cNvSpPr/>
          <p:nvPr/>
        </p:nvSpPr>
        <p:spPr>
          <a:xfrm flipH="false" flipV="false" rot="0">
            <a:off x="13681759" y="252354"/>
            <a:ext cx="2876305" cy="2876305"/>
          </a:xfrm>
          <a:custGeom>
            <a:avLst/>
            <a:gdLst/>
            <a:ahLst/>
            <a:cxnLst/>
            <a:rect r="r" b="b" t="t" l="l"/>
            <a:pathLst>
              <a:path h="2876305" w="2876305">
                <a:moveTo>
                  <a:pt x="0" y="0"/>
                </a:moveTo>
                <a:lnTo>
                  <a:pt x="2876305" y="0"/>
                </a:lnTo>
                <a:lnTo>
                  <a:pt x="2876305" y="2876305"/>
                </a:lnTo>
                <a:lnTo>
                  <a:pt x="0" y="2876305"/>
                </a:lnTo>
                <a:lnTo>
                  <a:pt x="0" y="0"/>
                </a:lnTo>
                <a:close/>
              </a:path>
            </a:pathLst>
          </a:custGeom>
          <a:blipFill>
            <a:blip r:embed="rId2"/>
            <a:stretch>
              <a:fillRect l="0" t="0" r="0" b="0"/>
            </a:stretch>
          </a:blipFill>
        </p:spPr>
      </p:sp>
      <p:grpSp>
        <p:nvGrpSpPr>
          <p:cNvPr name="Group 12" id="12"/>
          <p:cNvGrpSpPr/>
          <p:nvPr/>
        </p:nvGrpSpPr>
        <p:grpSpPr>
          <a:xfrm rot="0">
            <a:off x="679890" y="3711618"/>
            <a:ext cx="3365983" cy="3086100"/>
            <a:chOff x="0" y="0"/>
            <a:chExt cx="886514" cy="812800"/>
          </a:xfrm>
        </p:grpSpPr>
        <p:sp>
          <p:nvSpPr>
            <p:cNvPr name="Freeform 13" id="13"/>
            <p:cNvSpPr/>
            <p:nvPr/>
          </p:nvSpPr>
          <p:spPr>
            <a:xfrm flipH="false" flipV="false" rot="0">
              <a:off x="0" y="0"/>
              <a:ext cx="886514" cy="812800"/>
            </a:xfrm>
            <a:custGeom>
              <a:avLst/>
              <a:gdLst/>
              <a:ahLst/>
              <a:cxnLst/>
              <a:rect r="r" b="b" t="t" l="l"/>
              <a:pathLst>
                <a:path h="812800" w="886514">
                  <a:moveTo>
                    <a:pt x="0" y="0"/>
                  </a:moveTo>
                  <a:lnTo>
                    <a:pt x="886514" y="0"/>
                  </a:lnTo>
                  <a:lnTo>
                    <a:pt x="886514" y="812800"/>
                  </a:lnTo>
                  <a:lnTo>
                    <a:pt x="0" y="812800"/>
                  </a:lnTo>
                  <a:close/>
                </a:path>
              </a:pathLst>
            </a:custGeom>
            <a:solidFill>
              <a:srgbClr val="9BB2ED"/>
            </a:solidFill>
          </p:spPr>
        </p:sp>
        <p:sp>
          <p:nvSpPr>
            <p:cNvPr name="TextBox 14" id="14"/>
            <p:cNvSpPr txBox="true"/>
            <p:nvPr/>
          </p:nvSpPr>
          <p:spPr>
            <a:xfrm>
              <a:off x="0" y="-76200"/>
              <a:ext cx="886514" cy="889000"/>
            </a:xfrm>
            <a:prstGeom prst="rect">
              <a:avLst/>
            </a:prstGeom>
          </p:spPr>
          <p:txBody>
            <a:bodyPr anchor="ctr" rtlCol="false" tIns="50800" lIns="50800" bIns="50800" rIns="50800"/>
            <a:lstStyle/>
            <a:p>
              <a:pPr algn="ctr">
                <a:lnSpc>
                  <a:spcPts val="3358"/>
                </a:lnSpc>
              </a:pPr>
            </a:p>
          </p:txBody>
        </p:sp>
      </p:grpSp>
      <p:sp>
        <p:nvSpPr>
          <p:cNvPr name="Freeform 15" id="15"/>
          <p:cNvSpPr/>
          <p:nvPr/>
        </p:nvSpPr>
        <p:spPr>
          <a:xfrm flipH="false" flipV="false" rot="0">
            <a:off x="1028700" y="3797318"/>
            <a:ext cx="2692364" cy="2692364"/>
          </a:xfrm>
          <a:custGeom>
            <a:avLst/>
            <a:gdLst/>
            <a:ahLst/>
            <a:cxnLst/>
            <a:rect r="r" b="b" t="t" l="l"/>
            <a:pathLst>
              <a:path h="2692364" w="2692364">
                <a:moveTo>
                  <a:pt x="0" y="0"/>
                </a:moveTo>
                <a:lnTo>
                  <a:pt x="2692364" y="0"/>
                </a:lnTo>
                <a:lnTo>
                  <a:pt x="2692364" y="2692364"/>
                </a:lnTo>
                <a:lnTo>
                  <a:pt x="0" y="2692364"/>
                </a:lnTo>
                <a:lnTo>
                  <a:pt x="0" y="0"/>
                </a:lnTo>
                <a:close/>
              </a:path>
            </a:pathLst>
          </a:custGeom>
          <a:blipFill>
            <a:blip r:embed="rId3"/>
            <a:stretch>
              <a:fillRect l="0" t="0" r="0" b="0"/>
            </a:stretch>
          </a:blipFill>
        </p:spPr>
      </p:sp>
      <p:grpSp>
        <p:nvGrpSpPr>
          <p:cNvPr name="Group 16" id="16"/>
          <p:cNvGrpSpPr/>
          <p:nvPr/>
        </p:nvGrpSpPr>
        <p:grpSpPr>
          <a:xfrm rot="0">
            <a:off x="13893317" y="7177025"/>
            <a:ext cx="3365983" cy="3086100"/>
            <a:chOff x="0" y="0"/>
            <a:chExt cx="886514" cy="812800"/>
          </a:xfrm>
        </p:grpSpPr>
        <p:sp>
          <p:nvSpPr>
            <p:cNvPr name="Freeform 17" id="17"/>
            <p:cNvSpPr/>
            <p:nvPr/>
          </p:nvSpPr>
          <p:spPr>
            <a:xfrm flipH="false" flipV="false" rot="0">
              <a:off x="0" y="0"/>
              <a:ext cx="886514" cy="812800"/>
            </a:xfrm>
            <a:custGeom>
              <a:avLst/>
              <a:gdLst/>
              <a:ahLst/>
              <a:cxnLst/>
              <a:rect r="r" b="b" t="t" l="l"/>
              <a:pathLst>
                <a:path h="812800" w="886514">
                  <a:moveTo>
                    <a:pt x="0" y="0"/>
                  </a:moveTo>
                  <a:lnTo>
                    <a:pt x="886514" y="0"/>
                  </a:lnTo>
                  <a:lnTo>
                    <a:pt x="886514" y="812800"/>
                  </a:lnTo>
                  <a:lnTo>
                    <a:pt x="0" y="812800"/>
                  </a:lnTo>
                  <a:close/>
                </a:path>
              </a:pathLst>
            </a:custGeom>
            <a:solidFill>
              <a:srgbClr val="9BB2ED"/>
            </a:solidFill>
          </p:spPr>
        </p:sp>
        <p:sp>
          <p:nvSpPr>
            <p:cNvPr name="TextBox 18" id="18"/>
            <p:cNvSpPr txBox="true"/>
            <p:nvPr/>
          </p:nvSpPr>
          <p:spPr>
            <a:xfrm>
              <a:off x="0" y="-76200"/>
              <a:ext cx="886514" cy="889000"/>
            </a:xfrm>
            <a:prstGeom prst="rect">
              <a:avLst/>
            </a:prstGeom>
          </p:spPr>
          <p:txBody>
            <a:bodyPr anchor="ctr" rtlCol="false" tIns="50800" lIns="50800" bIns="50800" rIns="50800"/>
            <a:lstStyle/>
            <a:p>
              <a:pPr algn="ctr">
                <a:lnSpc>
                  <a:spcPts val="3358"/>
                </a:lnSpc>
              </a:pPr>
            </a:p>
          </p:txBody>
        </p:sp>
      </p:grpSp>
      <p:sp>
        <p:nvSpPr>
          <p:cNvPr name="Freeform 19" id="19"/>
          <p:cNvSpPr/>
          <p:nvPr/>
        </p:nvSpPr>
        <p:spPr>
          <a:xfrm flipH="false" flipV="false" rot="0">
            <a:off x="14122753" y="7275559"/>
            <a:ext cx="2889031" cy="2889031"/>
          </a:xfrm>
          <a:custGeom>
            <a:avLst/>
            <a:gdLst/>
            <a:ahLst/>
            <a:cxnLst/>
            <a:rect r="r" b="b" t="t" l="l"/>
            <a:pathLst>
              <a:path h="2889031" w="2889031">
                <a:moveTo>
                  <a:pt x="0" y="0"/>
                </a:moveTo>
                <a:lnTo>
                  <a:pt x="2889031" y="0"/>
                </a:lnTo>
                <a:lnTo>
                  <a:pt x="2889031" y="2889032"/>
                </a:lnTo>
                <a:lnTo>
                  <a:pt x="0" y="2889032"/>
                </a:lnTo>
                <a:lnTo>
                  <a:pt x="0" y="0"/>
                </a:lnTo>
                <a:close/>
              </a:path>
            </a:pathLst>
          </a:custGeom>
          <a:blipFill>
            <a:blip r:embed="rId4"/>
            <a:stretch>
              <a:fillRect l="0" t="0" r="0" b="0"/>
            </a:stretch>
          </a:blipFill>
        </p:spPr>
      </p:sp>
      <p:sp>
        <p:nvSpPr>
          <p:cNvPr name="TextBox 20" id="20"/>
          <p:cNvSpPr txBox="true"/>
          <p:nvPr/>
        </p:nvSpPr>
        <p:spPr>
          <a:xfrm rot="0">
            <a:off x="679890" y="490855"/>
            <a:ext cx="11834273" cy="537845"/>
          </a:xfrm>
          <a:prstGeom prst="rect">
            <a:avLst/>
          </a:prstGeom>
        </p:spPr>
        <p:txBody>
          <a:bodyPr anchor="t" rtlCol="false" tIns="0" lIns="0" bIns="0" rIns="0">
            <a:spAutoFit/>
          </a:bodyPr>
          <a:lstStyle/>
          <a:p>
            <a:pPr marL="0" indent="0" lvl="0">
              <a:lnSpc>
                <a:spcPts val="4479"/>
              </a:lnSpc>
              <a:spcBef>
                <a:spcPct val="0"/>
              </a:spcBef>
            </a:pPr>
            <a:r>
              <a:rPr lang="en-US" sz="3199">
                <a:solidFill>
                  <a:srgbClr val="0A1D4D"/>
                </a:solidFill>
                <a:latin typeface="Montserrat Bold"/>
              </a:rPr>
              <a:t>Análisis de mercado</a:t>
            </a:r>
          </a:p>
        </p:txBody>
      </p:sp>
      <p:sp>
        <p:nvSpPr>
          <p:cNvPr name="TextBox 21" id="21"/>
          <p:cNvSpPr txBox="true"/>
          <p:nvPr/>
        </p:nvSpPr>
        <p:spPr>
          <a:xfrm rot="0">
            <a:off x="679890" y="1282743"/>
            <a:ext cx="13001868" cy="2114550"/>
          </a:xfrm>
          <a:prstGeom prst="rect">
            <a:avLst/>
          </a:prstGeom>
        </p:spPr>
        <p:txBody>
          <a:bodyPr anchor="t" rtlCol="false" tIns="0" lIns="0" bIns="0" rIns="0">
            <a:spAutoFit/>
          </a:bodyPr>
          <a:lstStyle/>
          <a:p>
            <a:pPr marL="0" indent="0" lvl="0">
              <a:lnSpc>
                <a:spcPts val="4200"/>
              </a:lnSpc>
              <a:spcBef>
                <a:spcPct val="0"/>
              </a:spcBef>
            </a:pPr>
            <a:r>
              <a:rPr lang="en-US" sz="3000">
                <a:solidFill>
                  <a:srgbClr val="000000"/>
                </a:solidFill>
                <a:latin typeface="Montserrat"/>
              </a:rPr>
              <a:t>Se llevaron a cabo revisiones de estudios, estadísticas y noticias relevantes relacionadas con la crianza en México. El enfoque principal fue identificar  las problemáticas relacionadas con el cuidado de bebés </a:t>
            </a:r>
          </a:p>
        </p:txBody>
      </p:sp>
      <p:sp>
        <p:nvSpPr>
          <p:cNvPr name="TextBox 22" id="22"/>
          <p:cNvSpPr txBox="true"/>
          <p:nvPr/>
        </p:nvSpPr>
        <p:spPr>
          <a:xfrm rot="0">
            <a:off x="5831363" y="3654468"/>
            <a:ext cx="11834273" cy="537845"/>
          </a:xfrm>
          <a:prstGeom prst="rect">
            <a:avLst/>
          </a:prstGeom>
        </p:spPr>
        <p:txBody>
          <a:bodyPr anchor="t" rtlCol="false" tIns="0" lIns="0" bIns="0" rIns="0">
            <a:spAutoFit/>
          </a:bodyPr>
          <a:lstStyle/>
          <a:p>
            <a:pPr algn="r" marL="0" indent="0" lvl="0">
              <a:lnSpc>
                <a:spcPts val="4479"/>
              </a:lnSpc>
              <a:spcBef>
                <a:spcPct val="0"/>
              </a:spcBef>
            </a:pPr>
            <a:r>
              <a:rPr lang="en-US" sz="3199">
                <a:solidFill>
                  <a:srgbClr val="0A1D4D"/>
                </a:solidFill>
                <a:latin typeface="Montserrat Bold"/>
              </a:rPr>
              <a:t>Análisis de herramientas existentes</a:t>
            </a:r>
          </a:p>
        </p:txBody>
      </p:sp>
      <p:sp>
        <p:nvSpPr>
          <p:cNvPr name="TextBox 23" id="23"/>
          <p:cNvSpPr txBox="true"/>
          <p:nvPr/>
        </p:nvSpPr>
        <p:spPr>
          <a:xfrm rot="0">
            <a:off x="4045873" y="4449488"/>
            <a:ext cx="13811956" cy="1581150"/>
          </a:xfrm>
          <a:prstGeom prst="rect">
            <a:avLst/>
          </a:prstGeom>
        </p:spPr>
        <p:txBody>
          <a:bodyPr anchor="t" rtlCol="false" tIns="0" lIns="0" bIns="0" rIns="0">
            <a:spAutoFit/>
          </a:bodyPr>
          <a:lstStyle/>
          <a:p>
            <a:pPr algn="r" marL="0" indent="0" lvl="0">
              <a:lnSpc>
                <a:spcPts val="4200"/>
              </a:lnSpc>
              <a:spcBef>
                <a:spcPct val="0"/>
              </a:spcBef>
            </a:pPr>
            <a:r>
              <a:rPr lang="en-US" sz="3000">
                <a:solidFill>
                  <a:srgbClr val="000000"/>
                </a:solidFill>
                <a:latin typeface="Montserrat"/>
              </a:rPr>
              <a:t>Se realizó una búsqueda exahustiva de herramientas que abordan la misma problemática. El objetivo fue identificar herramientas existentes, y las que existen, como se podrían integrar y mejorar para la aplicación</a:t>
            </a:r>
          </a:p>
        </p:txBody>
      </p:sp>
      <p:sp>
        <p:nvSpPr>
          <p:cNvPr name="TextBox 24" id="24"/>
          <p:cNvSpPr txBox="true"/>
          <p:nvPr/>
        </p:nvSpPr>
        <p:spPr>
          <a:xfrm rot="0">
            <a:off x="679890" y="8178871"/>
            <a:ext cx="12770415" cy="1581150"/>
          </a:xfrm>
          <a:prstGeom prst="rect">
            <a:avLst/>
          </a:prstGeom>
        </p:spPr>
        <p:txBody>
          <a:bodyPr anchor="t" rtlCol="false" tIns="0" lIns="0" bIns="0" rIns="0">
            <a:spAutoFit/>
          </a:bodyPr>
          <a:lstStyle/>
          <a:p>
            <a:pPr marL="0" indent="0" lvl="0">
              <a:lnSpc>
                <a:spcPts val="4200"/>
              </a:lnSpc>
              <a:spcBef>
                <a:spcPct val="0"/>
              </a:spcBef>
            </a:pPr>
            <a:r>
              <a:rPr lang="en-US" sz="3000">
                <a:solidFill>
                  <a:srgbClr val="000000"/>
                </a:solidFill>
                <a:latin typeface="Montserrat"/>
              </a:rPr>
              <a:t>Se contó con la experiencia personal de un miembro de equipo la cual ayudó a tener una perspectiva más cercana a las necesidades de los padres primerizos y áreas de oportunidad</a:t>
            </a:r>
          </a:p>
        </p:txBody>
      </p:sp>
      <p:sp>
        <p:nvSpPr>
          <p:cNvPr name="TextBox 25" id="25"/>
          <p:cNvSpPr txBox="true"/>
          <p:nvPr/>
        </p:nvSpPr>
        <p:spPr>
          <a:xfrm rot="0">
            <a:off x="679890" y="7380334"/>
            <a:ext cx="11834273" cy="537845"/>
          </a:xfrm>
          <a:prstGeom prst="rect">
            <a:avLst/>
          </a:prstGeom>
        </p:spPr>
        <p:txBody>
          <a:bodyPr anchor="t" rtlCol="false" tIns="0" lIns="0" bIns="0" rIns="0">
            <a:spAutoFit/>
          </a:bodyPr>
          <a:lstStyle/>
          <a:p>
            <a:pPr marL="0" indent="0" lvl="0">
              <a:lnSpc>
                <a:spcPts val="4479"/>
              </a:lnSpc>
              <a:spcBef>
                <a:spcPct val="0"/>
              </a:spcBef>
            </a:pPr>
            <a:r>
              <a:rPr lang="en-US" sz="3199">
                <a:solidFill>
                  <a:srgbClr val="0A1D4D"/>
                </a:solidFill>
                <a:latin typeface="Montserrat Bold"/>
              </a:rPr>
              <a:t>Experiencia personal</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A3DDFF"/>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143389" y="-1499048"/>
            <a:ext cx="3394558" cy="6154537"/>
          </a:xfrm>
          <a:custGeom>
            <a:avLst/>
            <a:gdLst/>
            <a:ahLst/>
            <a:cxnLst/>
            <a:rect r="r" b="b" t="t" l="l"/>
            <a:pathLst>
              <a:path h="6154537" w="3394558">
                <a:moveTo>
                  <a:pt x="0" y="0"/>
                </a:moveTo>
                <a:lnTo>
                  <a:pt x="3394558" y="0"/>
                </a:lnTo>
                <a:lnTo>
                  <a:pt x="3394558" y="6154536"/>
                </a:lnTo>
                <a:lnTo>
                  <a:pt x="0" y="6154536"/>
                </a:lnTo>
                <a:lnTo>
                  <a:pt x="0" y="0"/>
                </a:lnTo>
                <a:close/>
              </a:path>
            </a:pathLst>
          </a:custGeom>
          <a:blipFill>
            <a:blip r:embed="rId2">
              <a:extLst>
                <a:ext uri="{96DAC541-7B7A-43D3-8B79-37D633B846F1}">
                  <asvg:svgBlip xmlns:asvg="http://schemas.microsoft.com/office/drawing/2016/SVG/main" r:embed="rId3"/>
                </a:ext>
              </a:extLst>
            </a:blip>
            <a:stretch>
              <a:fillRect l="-1589" t="-27970" r="-144499" b="-6526"/>
            </a:stretch>
          </a:blipFill>
        </p:spPr>
      </p:sp>
      <p:sp>
        <p:nvSpPr>
          <p:cNvPr name="TextBox 3" id="3"/>
          <p:cNvSpPr txBox="true"/>
          <p:nvPr/>
        </p:nvSpPr>
        <p:spPr>
          <a:xfrm rot="0">
            <a:off x="3889424" y="4050076"/>
            <a:ext cx="10509151" cy="1663071"/>
          </a:xfrm>
          <a:prstGeom prst="rect">
            <a:avLst/>
          </a:prstGeom>
        </p:spPr>
        <p:txBody>
          <a:bodyPr anchor="t" rtlCol="false" tIns="0" lIns="0" bIns="0" rIns="0">
            <a:spAutoFit/>
          </a:bodyPr>
          <a:lstStyle/>
          <a:p>
            <a:pPr algn="ctr" marL="0" indent="0" lvl="0">
              <a:lnSpc>
                <a:spcPts val="13228"/>
              </a:lnSpc>
              <a:spcBef>
                <a:spcPct val="0"/>
              </a:spcBef>
            </a:pPr>
            <a:r>
              <a:rPr lang="en-US" sz="10499">
                <a:solidFill>
                  <a:srgbClr val="0A1D4D"/>
                </a:solidFill>
                <a:latin typeface="Nefelibata Script"/>
              </a:rPr>
              <a:t>Muchas gracias</a:t>
            </a:r>
          </a:p>
        </p:txBody>
      </p:sp>
      <p:sp>
        <p:nvSpPr>
          <p:cNvPr name="Freeform 4" id="4"/>
          <p:cNvSpPr/>
          <p:nvPr/>
        </p:nvSpPr>
        <p:spPr>
          <a:xfrm flipH="false" flipV="false" rot="5400000">
            <a:off x="13500294" y="5511217"/>
            <a:ext cx="3888248" cy="5970521"/>
          </a:xfrm>
          <a:custGeom>
            <a:avLst/>
            <a:gdLst/>
            <a:ahLst/>
            <a:cxnLst/>
            <a:rect r="r" b="b" t="t" l="l"/>
            <a:pathLst>
              <a:path h="5970521" w="3888248">
                <a:moveTo>
                  <a:pt x="0" y="0"/>
                </a:moveTo>
                <a:lnTo>
                  <a:pt x="3888248" y="0"/>
                </a:lnTo>
                <a:lnTo>
                  <a:pt x="3888248" y="5970521"/>
                </a:lnTo>
                <a:lnTo>
                  <a:pt x="0" y="5970521"/>
                </a:lnTo>
                <a:lnTo>
                  <a:pt x="0" y="0"/>
                </a:lnTo>
                <a:close/>
              </a:path>
            </a:pathLst>
          </a:custGeom>
          <a:blipFill>
            <a:blip r:embed="rId2">
              <a:extLst>
                <a:ext uri="{96DAC541-7B7A-43D3-8B79-37D633B846F1}">
                  <asvg:svgBlip xmlns:asvg="http://schemas.microsoft.com/office/drawing/2016/SVG/main" r:embed="rId3"/>
                </a:ext>
              </a:extLst>
            </a:blip>
            <a:stretch>
              <a:fillRect l="-1651" t="-57039" r="-154110" b="-8009"/>
            </a:stretch>
          </a:blipFill>
        </p:spPr>
      </p:sp>
      <p:sp>
        <p:nvSpPr>
          <p:cNvPr name="Freeform 5" id="5"/>
          <p:cNvSpPr/>
          <p:nvPr/>
        </p:nvSpPr>
        <p:spPr>
          <a:xfrm flipH="true" flipV="false" rot="-2422648">
            <a:off x="16359902" y="5013157"/>
            <a:ext cx="2670507" cy="3646110"/>
          </a:xfrm>
          <a:custGeom>
            <a:avLst/>
            <a:gdLst/>
            <a:ahLst/>
            <a:cxnLst/>
            <a:rect r="r" b="b" t="t" l="l"/>
            <a:pathLst>
              <a:path h="3646110" w="2670507">
                <a:moveTo>
                  <a:pt x="2670507" y="0"/>
                </a:moveTo>
                <a:lnTo>
                  <a:pt x="0" y="0"/>
                </a:lnTo>
                <a:lnTo>
                  <a:pt x="0" y="3646110"/>
                </a:lnTo>
                <a:lnTo>
                  <a:pt x="2670507" y="3646110"/>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8473657">
            <a:off x="-812146" y="1574615"/>
            <a:ext cx="2670507" cy="3646110"/>
          </a:xfrm>
          <a:custGeom>
            <a:avLst/>
            <a:gdLst/>
            <a:ahLst/>
            <a:cxnLst/>
            <a:rect r="r" b="b" t="t" l="l"/>
            <a:pathLst>
              <a:path h="3646110" w="2670507">
                <a:moveTo>
                  <a:pt x="2670507" y="0"/>
                </a:moveTo>
                <a:lnTo>
                  <a:pt x="0" y="0"/>
                </a:lnTo>
                <a:lnTo>
                  <a:pt x="0" y="3646110"/>
                </a:lnTo>
                <a:lnTo>
                  <a:pt x="2670507" y="3646110"/>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A3DDFF"/>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0968053" y="-1844870"/>
            <a:ext cx="5940240" cy="9169663"/>
          </a:xfrm>
          <a:custGeom>
            <a:avLst/>
            <a:gdLst/>
            <a:ahLst/>
            <a:cxnLst/>
            <a:rect r="r" b="b" t="t" l="l"/>
            <a:pathLst>
              <a:path h="9169663" w="5940240">
                <a:moveTo>
                  <a:pt x="0" y="0"/>
                </a:moveTo>
                <a:lnTo>
                  <a:pt x="5940240" y="0"/>
                </a:lnTo>
                <a:lnTo>
                  <a:pt x="5940240" y="9169663"/>
                </a:lnTo>
                <a:lnTo>
                  <a:pt x="0" y="9169663"/>
                </a:lnTo>
                <a:lnTo>
                  <a:pt x="0" y="0"/>
                </a:lnTo>
                <a:close/>
              </a:path>
            </a:pathLst>
          </a:custGeom>
          <a:blipFill>
            <a:blip r:embed="rId2">
              <a:extLst>
                <a:ext uri="{96DAC541-7B7A-43D3-8B79-37D633B846F1}">
                  <asvg:svgBlip xmlns:asvg="http://schemas.microsoft.com/office/drawing/2016/SVG/main" r:embed="rId3"/>
                </a:ext>
              </a:extLst>
            </a:blip>
            <a:stretch>
              <a:fillRect l="-1139" t="-5020" r="-120261" b="-37101"/>
            </a:stretch>
          </a:blipFill>
        </p:spPr>
      </p:sp>
      <p:grpSp>
        <p:nvGrpSpPr>
          <p:cNvPr name="Group 3" id="3"/>
          <p:cNvGrpSpPr/>
          <p:nvPr/>
        </p:nvGrpSpPr>
        <p:grpSpPr>
          <a:xfrm rot="0">
            <a:off x="10332040" y="1299302"/>
            <a:ext cx="6927260" cy="9921598"/>
            <a:chOff x="0" y="0"/>
            <a:chExt cx="4433570" cy="6350000"/>
          </a:xfrm>
        </p:grpSpPr>
        <p:sp>
          <p:nvSpPr>
            <p:cNvPr name="Freeform 4" id="4"/>
            <p:cNvSpPr/>
            <p:nvPr/>
          </p:nvSpPr>
          <p:spPr>
            <a:xfrm flipH="false" flipV="false" rot="0">
              <a:off x="0" y="0"/>
              <a:ext cx="4433570" cy="6350000"/>
            </a:xfrm>
            <a:custGeom>
              <a:avLst/>
              <a:gdLst/>
              <a:ahLst/>
              <a:cxnLst/>
              <a:rect r="r" b="b" t="t" l="l"/>
              <a:pathLst>
                <a:path h="6350000" w="4433570">
                  <a:moveTo>
                    <a:pt x="2217420" y="0"/>
                  </a:moveTo>
                  <a:cubicBezTo>
                    <a:pt x="3441700" y="0"/>
                    <a:pt x="4433570" y="993140"/>
                    <a:pt x="4433570" y="2217420"/>
                  </a:cubicBezTo>
                  <a:lnTo>
                    <a:pt x="4433570" y="6350000"/>
                  </a:lnTo>
                  <a:lnTo>
                    <a:pt x="0" y="6350000"/>
                  </a:lnTo>
                  <a:lnTo>
                    <a:pt x="0" y="2217420"/>
                  </a:lnTo>
                  <a:cubicBezTo>
                    <a:pt x="0" y="993140"/>
                    <a:pt x="993140" y="0"/>
                    <a:pt x="2217420" y="0"/>
                  </a:cubicBezTo>
                  <a:close/>
                </a:path>
              </a:pathLst>
            </a:custGeom>
            <a:blipFill>
              <a:blip r:embed="rId4"/>
              <a:stretch>
                <a:fillRect l="0" t="0" r="0" b="-4599"/>
              </a:stretch>
            </a:blipFill>
          </p:spPr>
        </p:sp>
      </p:grpSp>
      <p:sp>
        <p:nvSpPr>
          <p:cNvPr name="Freeform 5" id="5"/>
          <p:cNvSpPr/>
          <p:nvPr/>
        </p:nvSpPr>
        <p:spPr>
          <a:xfrm flipH="false" flipV="false" rot="0">
            <a:off x="9625201" y="6999264"/>
            <a:ext cx="1704314" cy="3422863"/>
          </a:xfrm>
          <a:custGeom>
            <a:avLst/>
            <a:gdLst/>
            <a:ahLst/>
            <a:cxnLst/>
            <a:rect r="r" b="b" t="t" l="l"/>
            <a:pathLst>
              <a:path h="3422863" w="1704314">
                <a:moveTo>
                  <a:pt x="0" y="0"/>
                </a:moveTo>
                <a:lnTo>
                  <a:pt x="1704314" y="0"/>
                </a:lnTo>
                <a:lnTo>
                  <a:pt x="1704314" y="3422863"/>
                </a:lnTo>
                <a:lnTo>
                  <a:pt x="0" y="3422863"/>
                </a:lnTo>
                <a:lnTo>
                  <a:pt x="0" y="0"/>
                </a:lnTo>
                <a:close/>
              </a:path>
            </a:pathLst>
          </a:custGeom>
          <a:blipFill>
            <a:blip r:embed="rId5">
              <a:extLst>
                <a:ext uri="{96DAC541-7B7A-43D3-8B79-37D633B846F1}">
                  <asvg:svgBlip xmlns:asvg="http://schemas.microsoft.com/office/drawing/2016/SVG/main" r:embed="rId6"/>
                </a:ext>
              </a:extLst>
            </a:blip>
            <a:stretch>
              <a:fillRect l="0" t="0" r="-39372" b="-75889"/>
            </a:stretch>
          </a:blipFill>
        </p:spPr>
      </p:sp>
      <p:sp>
        <p:nvSpPr>
          <p:cNvPr name="Freeform 6" id="6"/>
          <p:cNvSpPr/>
          <p:nvPr/>
        </p:nvSpPr>
        <p:spPr>
          <a:xfrm flipH="false" flipV="false" rot="-5400000">
            <a:off x="2279224" y="6468249"/>
            <a:ext cx="1507833" cy="6399922"/>
          </a:xfrm>
          <a:custGeom>
            <a:avLst/>
            <a:gdLst/>
            <a:ahLst/>
            <a:cxnLst/>
            <a:rect r="r" b="b" t="t" l="l"/>
            <a:pathLst>
              <a:path h="6399922" w="1507833">
                <a:moveTo>
                  <a:pt x="0" y="0"/>
                </a:moveTo>
                <a:lnTo>
                  <a:pt x="1507834" y="0"/>
                </a:lnTo>
                <a:lnTo>
                  <a:pt x="1507834" y="6399922"/>
                </a:lnTo>
                <a:lnTo>
                  <a:pt x="0" y="6399922"/>
                </a:lnTo>
                <a:lnTo>
                  <a:pt x="0" y="0"/>
                </a:lnTo>
                <a:close/>
              </a:path>
            </a:pathLst>
          </a:custGeom>
          <a:blipFill>
            <a:blip r:embed="rId2">
              <a:extLst>
                <a:ext uri="{96DAC541-7B7A-43D3-8B79-37D633B846F1}">
                  <asvg:svgBlip xmlns:asvg="http://schemas.microsoft.com/office/drawing/2016/SVG/main" r:embed="rId3"/>
                </a:ext>
              </a:extLst>
            </a:blip>
            <a:stretch>
              <a:fillRect l="-512153" t="-28200" r="0" b="-14713"/>
            </a:stretch>
          </a:blipFill>
        </p:spPr>
      </p:sp>
      <p:sp>
        <p:nvSpPr>
          <p:cNvPr name="Freeform 7" id="7"/>
          <p:cNvSpPr/>
          <p:nvPr/>
        </p:nvSpPr>
        <p:spPr>
          <a:xfrm flipH="true" flipV="false" rot="-2020326">
            <a:off x="15503811" y="1038809"/>
            <a:ext cx="2175985" cy="5515169"/>
          </a:xfrm>
          <a:custGeom>
            <a:avLst/>
            <a:gdLst/>
            <a:ahLst/>
            <a:cxnLst/>
            <a:rect r="r" b="b" t="t" l="l"/>
            <a:pathLst>
              <a:path h="5515169" w="2175985">
                <a:moveTo>
                  <a:pt x="2175985" y="0"/>
                </a:moveTo>
                <a:lnTo>
                  <a:pt x="0" y="0"/>
                </a:lnTo>
                <a:lnTo>
                  <a:pt x="0" y="5515169"/>
                </a:lnTo>
                <a:lnTo>
                  <a:pt x="2175985" y="5515169"/>
                </a:lnTo>
                <a:lnTo>
                  <a:pt x="2175985"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2031116" y="537210"/>
            <a:ext cx="5753094" cy="944880"/>
          </a:xfrm>
          <a:prstGeom prst="rect">
            <a:avLst/>
          </a:prstGeom>
        </p:spPr>
        <p:txBody>
          <a:bodyPr anchor="t" rtlCol="false" tIns="0" lIns="0" bIns="0" rIns="0">
            <a:spAutoFit/>
          </a:bodyPr>
          <a:lstStyle/>
          <a:p>
            <a:pPr marL="0" indent="0" lvl="0">
              <a:lnSpc>
                <a:spcPts val="7559"/>
              </a:lnSpc>
              <a:spcBef>
                <a:spcPct val="0"/>
              </a:spcBef>
            </a:pPr>
            <a:r>
              <a:rPr lang="en-US" sz="5999">
                <a:solidFill>
                  <a:srgbClr val="000000"/>
                </a:solidFill>
                <a:latin typeface="Nefelibata Script"/>
              </a:rPr>
              <a:t>Propósito</a:t>
            </a:r>
          </a:p>
        </p:txBody>
      </p:sp>
      <p:sp>
        <p:nvSpPr>
          <p:cNvPr name="TextBox 9" id="9"/>
          <p:cNvSpPr txBox="true"/>
          <p:nvPr/>
        </p:nvSpPr>
        <p:spPr>
          <a:xfrm rot="0">
            <a:off x="461985" y="1795545"/>
            <a:ext cx="8891356" cy="6915150"/>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Montserrat"/>
              </a:rPr>
              <a:t>La aplicación propuesta busca ser una herramienta completa para padres primerizos y aquellos con poca experiencia en el cuidado de recién nacidos e infantes. Está diseñado para proporcionar orientación y apoyo en áreas clave de la crianza de los hijos, así como para realizar un seguimiento de los hitos del desarrollo del niño. Ofrecerá información confiable basada en evidencia sobre cuidados de salud, alimentación, higiene, desarrollo físico y emocional, entre otros aspectos relevantes para el bienestar del niño y la tranquilidad de los padres.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A3DDFF"/>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2399523" y="-2161708"/>
            <a:ext cx="4106764" cy="7947909"/>
          </a:xfrm>
          <a:custGeom>
            <a:avLst/>
            <a:gdLst/>
            <a:ahLst/>
            <a:cxnLst/>
            <a:rect r="r" b="b" t="t" l="l"/>
            <a:pathLst>
              <a:path h="7947909" w="4106764">
                <a:moveTo>
                  <a:pt x="0" y="0"/>
                </a:moveTo>
                <a:lnTo>
                  <a:pt x="4106764" y="0"/>
                </a:lnTo>
                <a:lnTo>
                  <a:pt x="4106764" y="7947910"/>
                </a:lnTo>
                <a:lnTo>
                  <a:pt x="0" y="7947910"/>
                </a:lnTo>
                <a:lnTo>
                  <a:pt x="0" y="0"/>
                </a:lnTo>
                <a:close/>
              </a:path>
            </a:pathLst>
          </a:custGeom>
          <a:blipFill>
            <a:blip r:embed="rId2">
              <a:extLst>
                <a:ext uri="{96DAC541-7B7A-43D3-8B79-37D633B846F1}">
                  <asvg:svgBlip xmlns:asvg="http://schemas.microsoft.com/office/drawing/2016/SVG/main" r:embed="rId3"/>
                </a:ext>
              </a:extLst>
            </a:blip>
            <a:stretch>
              <a:fillRect l="-118978" t="0" r="0" b="-12119"/>
            </a:stretch>
          </a:blipFill>
        </p:spPr>
      </p:sp>
      <p:sp>
        <p:nvSpPr>
          <p:cNvPr name="TextBox 3" id="3"/>
          <p:cNvSpPr txBox="true"/>
          <p:nvPr/>
        </p:nvSpPr>
        <p:spPr>
          <a:xfrm rot="0">
            <a:off x="4297867" y="537210"/>
            <a:ext cx="4063215"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00000"/>
                </a:solidFill>
                <a:latin typeface="Nefelibata Script"/>
              </a:rPr>
              <a:t>Objetivos:</a:t>
            </a:r>
          </a:p>
        </p:txBody>
      </p:sp>
      <p:sp>
        <p:nvSpPr>
          <p:cNvPr name="TextBox 4" id="4"/>
          <p:cNvSpPr txBox="true"/>
          <p:nvPr/>
        </p:nvSpPr>
        <p:spPr>
          <a:xfrm rot="0">
            <a:off x="312288" y="1833555"/>
            <a:ext cx="10166663" cy="8098155"/>
          </a:xfrm>
          <a:prstGeom prst="rect">
            <a:avLst/>
          </a:prstGeom>
        </p:spPr>
        <p:txBody>
          <a:bodyPr anchor="t" rtlCol="false" tIns="0" lIns="0" bIns="0" rIns="0">
            <a:spAutoFit/>
          </a:bodyPr>
          <a:lstStyle/>
          <a:p>
            <a:pPr marL="647700" indent="-323850" lvl="1">
              <a:lnSpc>
                <a:spcPts val="6509"/>
              </a:lnSpc>
              <a:buFont typeface="Arial"/>
              <a:buChar char="•"/>
            </a:pPr>
            <a:r>
              <a:rPr lang="en-US" sz="3000">
                <a:solidFill>
                  <a:srgbClr val="000000"/>
                </a:solidFill>
                <a:latin typeface="Montserrat"/>
              </a:rPr>
              <a:t>Diseñar una aplicación intuitiva que aborde las necesidades de los padres primerizos en México.</a:t>
            </a:r>
          </a:p>
          <a:p>
            <a:pPr marL="647700" indent="-323850" lvl="1">
              <a:lnSpc>
                <a:spcPts val="6509"/>
              </a:lnSpc>
              <a:buFont typeface="Arial"/>
              <a:buChar char="•"/>
            </a:pPr>
            <a:r>
              <a:rPr lang="en-US" sz="3000">
                <a:solidFill>
                  <a:srgbClr val="000000"/>
                </a:solidFill>
                <a:latin typeface="Montserrat"/>
              </a:rPr>
              <a:t>Ofrecer herramientas prácticas, como recordatorios de citas médicas, seguimiento de vacunas para facilitar la organización y  el seguimiento de las responsabilidades parentales</a:t>
            </a:r>
          </a:p>
          <a:p>
            <a:pPr marL="647700" indent="-323850" lvl="1">
              <a:lnSpc>
                <a:spcPts val="6509"/>
              </a:lnSpc>
              <a:buFont typeface="Arial"/>
              <a:buChar char="•"/>
            </a:pPr>
            <a:r>
              <a:rPr lang="en-US" sz="3000">
                <a:solidFill>
                  <a:srgbClr val="000000"/>
                </a:solidFill>
                <a:latin typeface="Montserrat"/>
              </a:rPr>
              <a:t>Fomentar una comunidad de apoyo entre los padres primerizos, donde puedan compartir experiencias y consejos para enfrentar los retos en la crianza del hijo.</a:t>
            </a:r>
          </a:p>
        </p:txBody>
      </p:sp>
      <p:sp>
        <p:nvSpPr>
          <p:cNvPr name="Freeform 5" id="5"/>
          <p:cNvSpPr/>
          <p:nvPr/>
        </p:nvSpPr>
        <p:spPr>
          <a:xfrm flipH="true" flipV="false" rot="0">
            <a:off x="13554509" y="4594660"/>
            <a:ext cx="5641302" cy="7702211"/>
          </a:xfrm>
          <a:custGeom>
            <a:avLst/>
            <a:gdLst/>
            <a:ahLst/>
            <a:cxnLst/>
            <a:rect r="r" b="b" t="t" l="l"/>
            <a:pathLst>
              <a:path h="7702211" w="5641302">
                <a:moveTo>
                  <a:pt x="5641302" y="0"/>
                </a:moveTo>
                <a:lnTo>
                  <a:pt x="0" y="0"/>
                </a:lnTo>
                <a:lnTo>
                  <a:pt x="0" y="7702211"/>
                </a:lnTo>
                <a:lnTo>
                  <a:pt x="5641302" y="7702211"/>
                </a:lnTo>
                <a:lnTo>
                  <a:pt x="5641302"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478951" y="1808262"/>
            <a:ext cx="5572796" cy="5572796"/>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6"/>
              <a:stretch>
                <a:fillRect l="-36218" t="0" r="-13875" b="0"/>
              </a:stretch>
            </a:blipFill>
          </p:spPr>
        </p:sp>
      </p:grpSp>
      <p:sp>
        <p:nvSpPr>
          <p:cNvPr name="Freeform 8" id="8"/>
          <p:cNvSpPr/>
          <p:nvPr/>
        </p:nvSpPr>
        <p:spPr>
          <a:xfrm flipH="false" flipV="false" rot="4086006">
            <a:off x="-158972" y="8471"/>
            <a:ext cx="2375343" cy="3125282"/>
          </a:xfrm>
          <a:custGeom>
            <a:avLst/>
            <a:gdLst/>
            <a:ahLst/>
            <a:cxnLst/>
            <a:rect r="r" b="b" t="t" l="l"/>
            <a:pathLst>
              <a:path h="3125282" w="2375343">
                <a:moveTo>
                  <a:pt x="0" y="0"/>
                </a:moveTo>
                <a:lnTo>
                  <a:pt x="2375344" y="0"/>
                </a:lnTo>
                <a:lnTo>
                  <a:pt x="2375344" y="3125282"/>
                </a:lnTo>
                <a:lnTo>
                  <a:pt x="0" y="3125282"/>
                </a:lnTo>
                <a:lnTo>
                  <a:pt x="0" y="0"/>
                </a:lnTo>
                <a:close/>
              </a:path>
            </a:pathLst>
          </a:custGeom>
          <a:blipFill>
            <a:blip r:embed="rId7">
              <a:extLst>
                <a:ext uri="{96DAC541-7B7A-43D3-8B79-37D633B846F1}">
                  <asvg:svgBlip xmlns:asvg="http://schemas.microsoft.com/office/drawing/2016/SVG/main" r:embed="rId8"/>
                </a:ext>
              </a:extLst>
            </a:blip>
            <a:stretch>
              <a:fillRect l="0" t="0" r="0" b="-92637"/>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8219577" y="115289"/>
            <a:ext cx="10773052" cy="10100725"/>
          </a:xfrm>
          <a:custGeom>
            <a:avLst/>
            <a:gdLst/>
            <a:ahLst/>
            <a:cxnLst/>
            <a:rect r="r" b="b" t="t" l="l"/>
            <a:pathLst>
              <a:path h="10100725" w="10773052">
                <a:moveTo>
                  <a:pt x="0" y="0"/>
                </a:moveTo>
                <a:lnTo>
                  <a:pt x="10773052" y="0"/>
                </a:lnTo>
                <a:lnTo>
                  <a:pt x="10773052" y="10100725"/>
                </a:lnTo>
                <a:lnTo>
                  <a:pt x="0" y="10100725"/>
                </a:lnTo>
                <a:lnTo>
                  <a:pt x="0" y="0"/>
                </a:lnTo>
                <a:close/>
              </a:path>
            </a:pathLst>
          </a:custGeom>
          <a:blipFill>
            <a:blip r:embed="rId2">
              <a:extLst>
                <a:ext uri="{96DAC541-7B7A-43D3-8B79-37D633B846F1}">
                  <asvg:svgBlip xmlns:asvg="http://schemas.microsoft.com/office/drawing/2016/SVG/main" r:embed="rId3"/>
                </a:ext>
              </a:extLst>
            </a:blip>
            <a:stretch>
              <a:fillRect l="-28176" t="0" r="-34611" b="-72045"/>
            </a:stretch>
          </a:blipFill>
        </p:spPr>
      </p:sp>
      <p:sp>
        <p:nvSpPr>
          <p:cNvPr name="Freeform 3" id="3"/>
          <p:cNvSpPr/>
          <p:nvPr/>
        </p:nvSpPr>
        <p:spPr>
          <a:xfrm flipH="false" flipV="false" rot="5971851">
            <a:off x="1373695" y="-1972771"/>
            <a:ext cx="3709630" cy="6942918"/>
          </a:xfrm>
          <a:custGeom>
            <a:avLst/>
            <a:gdLst/>
            <a:ahLst/>
            <a:cxnLst/>
            <a:rect r="r" b="b" t="t" l="l"/>
            <a:pathLst>
              <a:path h="6942918" w="3709630">
                <a:moveTo>
                  <a:pt x="0" y="0"/>
                </a:moveTo>
                <a:lnTo>
                  <a:pt x="3709630" y="0"/>
                </a:lnTo>
                <a:lnTo>
                  <a:pt x="3709630" y="6942918"/>
                </a:lnTo>
                <a:lnTo>
                  <a:pt x="0" y="6942918"/>
                </a:lnTo>
                <a:lnTo>
                  <a:pt x="0" y="0"/>
                </a:lnTo>
                <a:close/>
              </a:path>
            </a:pathLst>
          </a:custGeom>
          <a:blipFill>
            <a:blip r:embed="rId4">
              <a:alphaModFix amt="19999"/>
              <a:extLst>
                <a:ext uri="{96DAC541-7B7A-43D3-8B79-37D633B846F1}">
                  <asvg:svgBlip xmlns:asvg="http://schemas.microsoft.com/office/drawing/2016/SVG/main" r:embed="rId5"/>
                </a:ext>
              </a:extLst>
            </a:blip>
            <a:stretch>
              <a:fillRect l="0" t="0" r="-2541" b="-38864"/>
            </a:stretch>
          </a:blipFill>
        </p:spPr>
      </p:sp>
      <p:sp>
        <p:nvSpPr>
          <p:cNvPr name="TextBox 4" id="4"/>
          <p:cNvSpPr txBox="true"/>
          <p:nvPr/>
        </p:nvSpPr>
        <p:spPr>
          <a:xfrm rot="0">
            <a:off x="387368" y="3568551"/>
            <a:ext cx="9004650" cy="6036965"/>
          </a:xfrm>
          <a:prstGeom prst="rect">
            <a:avLst/>
          </a:prstGeom>
        </p:spPr>
        <p:txBody>
          <a:bodyPr anchor="t" rtlCol="false" tIns="0" lIns="0" bIns="0" rIns="0">
            <a:spAutoFit/>
          </a:bodyPr>
          <a:lstStyle/>
          <a:p>
            <a:pPr>
              <a:lnSpc>
                <a:spcPts val="3988"/>
              </a:lnSpc>
            </a:pPr>
            <a:r>
              <a:rPr lang="en-US" sz="2998">
                <a:solidFill>
                  <a:srgbClr val="000000"/>
                </a:solidFill>
                <a:latin typeface="Montserrat Medium Italics"/>
              </a:rPr>
              <a:t>POSTERGACIÓN DE LA EDAD PARA CONCEBIR</a:t>
            </a:r>
          </a:p>
          <a:p>
            <a:pPr>
              <a:lnSpc>
                <a:spcPts val="3988"/>
              </a:lnSpc>
            </a:pPr>
            <a:r>
              <a:rPr lang="en-US" sz="2998">
                <a:solidFill>
                  <a:srgbClr val="000000"/>
                </a:solidFill>
                <a:latin typeface="Montserrat Medium Italics"/>
              </a:rPr>
              <a:t>La tendencia a postergar la edad para concebir un hijo está en aumento en la sociedad mexicana. A pesar de ello, la mayoría de los nacimientos siguen siendo de padres jóvenes, especialmente entre las edades de 18 y 25 años.</a:t>
            </a:r>
          </a:p>
          <a:p>
            <a:pPr marL="0" indent="0" lvl="1">
              <a:lnSpc>
                <a:spcPts val="3988"/>
              </a:lnSpc>
            </a:pPr>
            <a:r>
              <a:rPr lang="en-US" sz="2998">
                <a:solidFill>
                  <a:srgbClr val="000000"/>
                </a:solidFill>
                <a:latin typeface="Montserrat Medium Italics"/>
              </a:rPr>
              <a:t>Esta situación conlleva a una falta de experiencia evidente en el cuidado de los recién nacidos e infantes por parte de los padres primerizos.</a:t>
            </a:r>
          </a:p>
        </p:txBody>
      </p:sp>
      <p:grpSp>
        <p:nvGrpSpPr>
          <p:cNvPr name="Group 5" id="5"/>
          <p:cNvGrpSpPr/>
          <p:nvPr/>
        </p:nvGrpSpPr>
        <p:grpSpPr>
          <a:xfrm rot="0">
            <a:off x="10381811" y="1726907"/>
            <a:ext cx="6877489" cy="6877489"/>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6"/>
              <a:stretch>
                <a:fillRect l="-37878" t="0" r="-37878" b="0"/>
              </a:stretch>
            </a:blipFill>
          </p:spPr>
        </p:sp>
      </p:grpSp>
      <p:sp>
        <p:nvSpPr>
          <p:cNvPr name="Freeform 7" id="7"/>
          <p:cNvSpPr/>
          <p:nvPr/>
        </p:nvSpPr>
        <p:spPr>
          <a:xfrm flipH="false" flipV="false" rot="-2700000">
            <a:off x="9012972" y="6349271"/>
            <a:ext cx="2737679" cy="5037721"/>
          </a:xfrm>
          <a:custGeom>
            <a:avLst/>
            <a:gdLst/>
            <a:ahLst/>
            <a:cxnLst/>
            <a:rect r="r" b="b" t="t" l="l"/>
            <a:pathLst>
              <a:path h="5037721" w="2737679">
                <a:moveTo>
                  <a:pt x="0" y="0"/>
                </a:moveTo>
                <a:lnTo>
                  <a:pt x="2737678" y="0"/>
                </a:lnTo>
                <a:lnTo>
                  <a:pt x="2737678" y="5037721"/>
                </a:lnTo>
                <a:lnTo>
                  <a:pt x="0" y="5037721"/>
                </a:lnTo>
                <a:lnTo>
                  <a:pt x="0" y="0"/>
                </a:lnTo>
                <a:close/>
              </a:path>
            </a:pathLst>
          </a:custGeom>
          <a:blipFill>
            <a:blip r:embed="rId4">
              <a:extLst>
                <a:ext uri="{96DAC541-7B7A-43D3-8B79-37D633B846F1}">
                  <asvg:svgBlip xmlns:asvg="http://schemas.microsoft.com/office/drawing/2016/SVG/main" r:embed="rId5"/>
                </a:ext>
              </a:extLst>
            </a:blip>
            <a:stretch>
              <a:fillRect l="0" t="0" r="-38946" b="-91381"/>
            </a:stretch>
          </a:blipFill>
        </p:spPr>
      </p:sp>
      <p:sp>
        <p:nvSpPr>
          <p:cNvPr name="TextBox 8" id="8"/>
          <p:cNvSpPr txBox="true"/>
          <p:nvPr/>
        </p:nvSpPr>
        <p:spPr>
          <a:xfrm rot="0">
            <a:off x="2820217" y="215317"/>
            <a:ext cx="4138952"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00000"/>
                </a:solidFill>
                <a:latin typeface="Nefelibata Script"/>
              </a:rPr>
              <a:t>Justificación</a:t>
            </a:r>
            <a:r>
              <a:rPr lang="en-US" sz="5999" u="none">
                <a:solidFill>
                  <a:srgbClr val="000000"/>
                </a:solidFill>
                <a:latin typeface="Nefelibata Script"/>
              </a:rPr>
              <a:t>:</a:t>
            </a:r>
          </a:p>
        </p:txBody>
      </p:sp>
      <p:sp>
        <p:nvSpPr>
          <p:cNvPr name="TextBox 9" id="9"/>
          <p:cNvSpPr txBox="true"/>
          <p:nvPr/>
        </p:nvSpPr>
        <p:spPr>
          <a:xfrm rot="0">
            <a:off x="387368" y="1441538"/>
            <a:ext cx="8506336" cy="1581150"/>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000000"/>
                </a:solidFill>
                <a:latin typeface="Montserrat"/>
              </a:rPr>
              <a:t>Los padres primerizos en México enfrentan muchos desafíos en el cuidado de sus hijos recién nacidos e infantes.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9530529" y="115289"/>
            <a:ext cx="10773052" cy="10100725"/>
          </a:xfrm>
          <a:custGeom>
            <a:avLst/>
            <a:gdLst/>
            <a:ahLst/>
            <a:cxnLst/>
            <a:rect r="r" b="b" t="t" l="l"/>
            <a:pathLst>
              <a:path h="10100725" w="10773052">
                <a:moveTo>
                  <a:pt x="0" y="0"/>
                </a:moveTo>
                <a:lnTo>
                  <a:pt x="10773052" y="0"/>
                </a:lnTo>
                <a:lnTo>
                  <a:pt x="10773052" y="10100725"/>
                </a:lnTo>
                <a:lnTo>
                  <a:pt x="0" y="10100725"/>
                </a:lnTo>
                <a:lnTo>
                  <a:pt x="0" y="0"/>
                </a:lnTo>
                <a:close/>
              </a:path>
            </a:pathLst>
          </a:custGeom>
          <a:blipFill>
            <a:blip r:embed="rId2">
              <a:extLst>
                <a:ext uri="{96DAC541-7B7A-43D3-8B79-37D633B846F1}">
                  <asvg:svgBlip xmlns:asvg="http://schemas.microsoft.com/office/drawing/2016/SVG/main" r:embed="rId3"/>
                </a:ext>
              </a:extLst>
            </a:blip>
            <a:stretch>
              <a:fillRect l="-28176" t="0" r="-34611" b="-72045"/>
            </a:stretch>
          </a:blipFill>
        </p:spPr>
      </p:sp>
      <p:sp>
        <p:nvSpPr>
          <p:cNvPr name="Freeform 3" id="3"/>
          <p:cNvSpPr/>
          <p:nvPr/>
        </p:nvSpPr>
        <p:spPr>
          <a:xfrm flipH="false" flipV="false" rot="5971851">
            <a:off x="1373695" y="-1972771"/>
            <a:ext cx="3709630" cy="6942918"/>
          </a:xfrm>
          <a:custGeom>
            <a:avLst/>
            <a:gdLst/>
            <a:ahLst/>
            <a:cxnLst/>
            <a:rect r="r" b="b" t="t" l="l"/>
            <a:pathLst>
              <a:path h="6942918" w="3709630">
                <a:moveTo>
                  <a:pt x="0" y="0"/>
                </a:moveTo>
                <a:lnTo>
                  <a:pt x="3709630" y="0"/>
                </a:lnTo>
                <a:lnTo>
                  <a:pt x="3709630" y="6942918"/>
                </a:lnTo>
                <a:lnTo>
                  <a:pt x="0" y="6942918"/>
                </a:lnTo>
                <a:lnTo>
                  <a:pt x="0" y="0"/>
                </a:lnTo>
                <a:close/>
              </a:path>
            </a:pathLst>
          </a:custGeom>
          <a:blipFill>
            <a:blip r:embed="rId4">
              <a:alphaModFix amt="19999"/>
              <a:extLst>
                <a:ext uri="{96DAC541-7B7A-43D3-8B79-37D633B846F1}">
                  <asvg:svgBlip xmlns:asvg="http://schemas.microsoft.com/office/drawing/2016/SVG/main" r:embed="rId5"/>
                </a:ext>
              </a:extLst>
            </a:blip>
            <a:stretch>
              <a:fillRect l="0" t="0" r="-2541" b="-38864"/>
            </a:stretch>
          </a:blipFill>
        </p:spPr>
      </p:sp>
      <p:sp>
        <p:nvSpPr>
          <p:cNvPr name="TextBox 4" id="4"/>
          <p:cNvSpPr txBox="true"/>
          <p:nvPr/>
        </p:nvSpPr>
        <p:spPr>
          <a:xfrm rot="0">
            <a:off x="2820217" y="215317"/>
            <a:ext cx="4138952"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00000"/>
                </a:solidFill>
                <a:latin typeface="Nefelibata Script"/>
              </a:rPr>
              <a:t>Justificación</a:t>
            </a:r>
            <a:r>
              <a:rPr lang="en-US" sz="5999" u="none">
                <a:solidFill>
                  <a:srgbClr val="000000"/>
                </a:solidFill>
                <a:latin typeface="Nefelibata Script"/>
              </a:rPr>
              <a:t>:</a:t>
            </a:r>
          </a:p>
        </p:txBody>
      </p:sp>
      <p:sp>
        <p:nvSpPr>
          <p:cNvPr name="TextBox 5" id="5"/>
          <p:cNvSpPr txBox="true"/>
          <p:nvPr/>
        </p:nvSpPr>
        <p:spPr>
          <a:xfrm rot="0">
            <a:off x="278796" y="1470113"/>
            <a:ext cx="10103015" cy="3512840"/>
          </a:xfrm>
          <a:prstGeom prst="rect">
            <a:avLst/>
          </a:prstGeom>
        </p:spPr>
        <p:txBody>
          <a:bodyPr anchor="t" rtlCol="false" tIns="0" lIns="0" bIns="0" rIns="0">
            <a:spAutoFit/>
          </a:bodyPr>
          <a:lstStyle/>
          <a:p>
            <a:pPr>
              <a:lnSpc>
                <a:spcPts val="3988"/>
              </a:lnSpc>
            </a:pPr>
            <a:r>
              <a:rPr lang="en-US" sz="2998">
                <a:solidFill>
                  <a:srgbClr val="000000"/>
                </a:solidFill>
                <a:latin typeface="Montserrat Medium Italics"/>
              </a:rPr>
              <a:t>FALTA DE APOYO Y CONCIENCIA</a:t>
            </a:r>
          </a:p>
          <a:p>
            <a:pPr marL="0" indent="0" lvl="1">
              <a:lnSpc>
                <a:spcPts val="3988"/>
              </a:lnSpc>
            </a:pPr>
            <a:r>
              <a:rPr lang="en-US" sz="2998">
                <a:solidFill>
                  <a:srgbClr val="000000"/>
                </a:solidFill>
                <a:latin typeface="Montserrat Medium Italics"/>
              </a:rPr>
              <a:t>Existe una carencia significativa de apoyo y conciencia sobre la educación en el cuidado infantil en México. Esta falta de apoyo se traduce en consultas o decisiones tomadas por los padres basadas en la falta de conocimientos en áreas clave para el cuidado de los neonatales.</a:t>
            </a:r>
          </a:p>
        </p:txBody>
      </p:sp>
      <p:grpSp>
        <p:nvGrpSpPr>
          <p:cNvPr name="Group 6" id="6"/>
          <p:cNvGrpSpPr/>
          <p:nvPr/>
        </p:nvGrpSpPr>
        <p:grpSpPr>
          <a:xfrm rot="0">
            <a:off x="11410511" y="1498688"/>
            <a:ext cx="6877489" cy="687748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6"/>
              <a:stretch>
                <a:fillRect l="-49166" t="0" r="-926" b="0"/>
              </a:stretch>
            </a:blipFill>
          </p:spPr>
        </p:sp>
      </p:grpSp>
      <p:sp>
        <p:nvSpPr>
          <p:cNvPr name="Freeform 8" id="8"/>
          <p:cNvSpPr/>
          <p:nvPr/>
        </p:nvSpPr>
        <p:spPr>
          <a:xfrm flipH="false" flipV="false" rot="-2700000">
            <a:off x="10731398" y="6739440"/>
            <a:ext cx="2737679" cy="5037721"/>
          </a:xfrm>
          <a:custGeom>
            <a:avLst/>
            <a:gdLst/>
            <a:ahLst/>
            <a:cxnLst/>
            <a:rect r="r" b="b" t="t" l="l"/>
            <a:pathLst>
              <a:path h="5037721" w="2737679">
                <a:moveTo>
                  <a:pt x="0" y="0"/>
                </a:moveTo>
                <a:lnTo>
                  <a:pt x="2737678" y="0"/>
                </a:lnTo>
                <a:lnTo>
                  <a:pt x="2737678" y="5037720"/>
                </a:lnTo>
                <a:lnTo>
                  <a:pt x="0" y="5037720"/>
                </a:lnTo>
                <a:lnTo>
                  <a:pt x="0" y="0"/>
                </a:lnTo>
                <a:close/>
              </a:path>
            </a:pathLst>
          </a:custGeom>
          <a:blipFill>
            <a:blip r:embed="rId4">
              <a:extLst>
                <a:ext uri="{96DAC541-7B7A-43D3-8B79-37D633B846F1}">
                  <asvg:svgBlip xmlns:asvg="http://schemas.microsoft.com/office/drawing/2016/SVG/main" r:embed="rId5"/>
                </a:ext>
              </a:extLst>
            </a:blip>
            <a:stretch>
              <a:fillRect l="0" t="0" r="-38946" b="-91381"/>
            </a:stretch>
          </a:blipFill>
        </p:spPr>
      </p:sp>
      <p:sp>
        <p:nvSpPr>
          <p:cNvPr name="TextBox 9" id="9"/>
          <p:cNvSpPr txBox="true"/>
          <p:nvPr/>
        </p:nvSpPr>
        <p:spPr>
          <a:xfrm rot="0">
            <a:off x="278796" y="5475567"/>
            <a:ext cx="10103015" cy="4522490"/>
          </a:xfrm>
          <a:prstGeom prst="rect">
            <a:avLst/>
          </a:prstGeom>
        </p:spPr>
        <p:txBody>
          <a:bodyPr anchor="t" rtlCol="false" tIns="0" lIns="0" bIns="0" rIns="0">
            <a:spAutoFit/>
          </a:bodyPr>
          <a:lstStyle/>
          <a:p>
            <a:pPr>
              <a:lnSpc>
                <a:spcPts val="3988"/>
              </a:lnSpc>
            </a:pPr>
            <a:r>
              <a:rPr lang="en-US" sz="2998">
                <a:solidFill>
                  <a:srgbClr val="000000"/>
                </a:solidFill>
                <a:latin typeface="Montserrat Medium Italics"/>
              </a:rPr>
              <a:t>Desafíos en la maternidad y la paternidad</a:t>
            </a:r>
          </a:p>
          <a:p>
            <a:pPr>
              <a:lnSpc>
                <a:spcPts val="3988"/>
              </a:lnSpc>
            </a:pPr>
            <a:r>
              <a:rPr lang="en-US" sz="2998">
                <a:solidFill>
                  <a:srgbClr val="000000"/>
                </a:solidFill>
                <a:latin typeface="Montserrat Medium Italics"/>
              </a:rPr>
              <a:t>La maternidad y la paternidad son etapas de constantes cambios y desafíos. Los padres enfrentan numerosas preguntas y preocupaciones sobre la salud, alimentación, higiene y desarrollo de sus hijos.</a:t>
            </a:r>
          </a:p>
          <a:p>
            <a:pPr marL="0" indent="0" lvl="1">
              <a:lnSpc>
                <a:spcPts val="3988"/>
              </a:lnSpc>
            </a:pPr>
            <a:r>
              <a:rPr lang="en-US" sz="2998">
                <a:solidFill>
                  <a:srgbClr val="000000"/>
                </a:solidFill>
                <a:latin typeface="Montserrat Medium Italics"/>
              </a:rPr>
              <a:t>La ansiedad generada por estas inquietudes se ve agravada por la falta de acceso a información confiable y bien optimizada.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8219577" y="115289"/>
            <a:ext cx="10773052" cy="10100725"/>
          </a:xfrm>
          <a:custGeom>
            <a:avLst/>
            <a:gdLst/>
            <a:ahLst/>
            <a:cxnLst/>
            <a:rect r="r" b="b" t="t" l="l"/>
            <a:pathLst>
              <a:path h="10100725" w="10773052">
                <a:moveTo>
                  <a:pt x="0" y="0"/>
                </a:moveTo>
                <a:lnTo>
                  <a:pt x="10773052" y="0"/>
                </a:lnTo>
                <a:lnTo>
                  <a:pt x="10773052" y="10100725"/>
                </a:lnTo>
                <a:lnTo>
                  <a:pt x="0" y="10100725"/>
                </a:lnTo>
                <a:lnTo>
                  <a:pt x="0" y="0"/>
                </a:lnTo>
                <a:close/>
              </a:path>
            </a:pathLst>
          </a:custGeom>
          <a:blipFill>
            <a:blip r:embed="rId2">
              <a:extLst>
                <a:ext uri="{96DAC541-7B7A-43D3-8B79-37D633B846F1}">
                  <asvg:svgBlip xmlns:asvg="http://schemas.microsoft.com/office/drawing/2016/SVG/main" r:embed="rId3"/>
                </a:ext>
              </a:extLst>
            </a:blip>
            <a:stretch>
              <a:fillRect l="-28176" t="0" r="-34611" b="-72045"/>
            </a:stretch>
          </a:blipFill>
        </p:spPr>
      </p:sp>
      <p:sp>
        <p:nvSpPr>
          <p:cNvPr name="Freeform 3" id="3"/>
          <p:cNvSpPr/>
          <p:nvPr/>
        </p:nvSpPr>
        <p:spPr>
          <a:xfrm flipH="false" flipV="false" rot="5971851">
            <a:off x="1373695" y="-1972771"/>
            <a:ext cx="3709630" cy="6942918"/>
          </a:xfrm>
          <a:custGeom>
            <a:avLst/>
            <a:gdLst/>
            <a:ahLst/>
            <a:cxnLst/>
            <a:rect r="r" b="b" t="t" l="l"/>
            <a:pathLst>
              <a:path h="6942918" w="3709630">
                <a:moveTo>
                  <a:pt x="0" y="0"/>
                </a:moveTo>
                <a:lnTo>
                  <a:pt x="3709630" y="0"/>
                </a:lnTo>
                <a:lnTo>
                  <a:pt x="3709630" y="6942918"/>
                </a:lnTo>
                <a:lnTo>
                  <a:pt x="0" y="6942918"/>
                </a:lnTo>
                <a:lnTo>
                  <a:pt x="0" y="0"/>
                </a:lnTo>
                <a:close/>
              </a:path>
            </a:pathLst>
          </a:custGeom>
          <a:blipFill>
            <a:blip r:embed="rId4">
              <a:alphaModFix amt="19999"/>
              <a:extLst>
                <a:ext uri="{96DAC541-7B7A-43D3-8B79-37D633B846F1}">
                  <asvg:svgBlip xmlns:asvg="http://schemas.microsoft.com/office/drawing/2016/SVG/main" r:embed="rId5"/>
                </a:ext>
              </a:extLst>
            </a:blip>
            <a:stretch>
              <a:fillRect l="0" t="0" r="-2541" b="-38864"/>
            </a:stretch>
          </a:blipFill>
        </p:spPr>
      </p:sp>
      <p:sp>
        <p:nvSpPr>
          <p:cNvPr name="TextBox 4" id="4"/>
          <p:cNvSpPr txBox="true"/>
          <p:nvPr/>
        </p:nvSpPr>
        <p:spPr>
          <a:xfrm rot="0">
            <a:off x="2820217" y="215317"/>
            <a:ext cx="4138952"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00000"/>
                </a:solidFill>
                <a:latin typeface="Nefelibata Script"/>
              </a:rPr>
              <a:t>Justificación</a:t>
            </a:r>
            <a:r>
              <a:rPr lang="en-US" sz="5999" u="none">
                <a:solidFill>
                  <a:srgbClr val="000000"/>
                </a:solidFill>
                <a:latin typeface="Nefelibata Script"/>
              </a:rPr>
              <a:t>:</a:t>
            </a:r>
          </a:p>
        </p:txBody>
      </p:sp>
      <p:sp>
        <p:nvSpPr>
          <p:cNvPr name="TextBox 5" id="5"/>
          <p:cNvSpPr txBox="true"/>
          <p:nvPr/>
        </p:nvSpPr>
        <p:spPr>
          <a:xfrm rot="0">
            <a:off x="614024" y="2581518"/>
            <a:ext cx="7941716" cy="7046615"/>
          </a:xfrm>
          <a:prstGeom prst="rect">
            <a:avLst/>
          </a:prstGeom>
        </p:spPr>
        <p:txBody>
          <a:bodyPr anchor="t" rtlCol="false" tIns="0" lIns="0" bIns="0" rIns="0">
            <a:spAutoFit/>
          </a:bodyPr>
          <a:lstStyle/>
          <a:p>
            <a:pPr>
              <a:lnSpc>
                <a:spcPts val="3988"/>
              </a:lnSpc>
            </a:pPr>
            <a:r>
              <a:rPr lang="en-US" sz="2998">
                <a:solidFill>
                  <a:srgbClr val="000000"/>
                </a:solidFill>
                <a:latin typeface="Montserrat Medium Italics"/>
              </a:rPr>
              <a:t>IMPACTO ECONÓMICO DE CRIAR A UN HIJO</a:t>
            </a:r>
          </a:p>
          <a:p>
            <a:pPr>
              <a:lnSpc>
                <a:spcPts val="3988"/>
              </a:lnSpc>
            </a:pPr>
            <a:r>
              <a:rPr lang="en-US" sz="2998">
                <a:solidFill>
                  <a:srgbClr val="000000"/>
                </a:solidFill>
                <a:latin typeface="Montserrat Medium Italics"/>
              </a:rPr>
              <a:t>El impacto económico de criar a un hijo es significativo, especialmente durante los primeros años de vida. La falta de recursos económicos adecuados puede limitar el acceso de los padres a servicios de salud y a recursos educativos para el cuidado infantil.</a:t>
            </a:r>
          </a:p>
          <a:p>
            <a:pPr marL="0" indent="0" lvl="1">
              <a:lnSpc>
                <a:spcPts val="3988"/>
              </a:lnSpc>
            </a:pPr>
            <a:r>
              <a:rPr lang="en-US" sz="2998">
                <a:solidFill>
                  <a:srgbClr val="000000"/>
                </a:solidFill>
                <a:latin typeface="Montserrat Medium Italics"/>
              </a:rPr>
              <a:t>Esta situación contribuye a ampliar las desigualdades socioeconómicas en el país y dificulta el acceso equitativo a una crianza de calidad para todos los niños.</a:t>
            </a:r>
          </a:p>
        </p:txBody>
      </p:sp>
      <p:grpSp>
        <p:nvGrpSpPr>
          <p:cNvPr name="Group 6" id="6"/>
          <p:cNvGrpSpPr/>
          <p:nvPr/>
        </p:nvGrpSpPr>
        <p:grpSpPr>
          <a:xfrm rot="0">
            <a:off x="10381811" y="1726907"/>
            <a:ext cx="6877489" cy="687748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6"/>
              <a:stretch>
                <a:fillRect l="-25046" t="0" r="-25046" b="0"/>
              </a:stretch>
            </a:blipFill>
          </p:spPr>
        </p:sp>
      </p:grpSp>
      <p:sp>
        <p:nvSpPr>
          <p:cNvPr name="Freeform 8" id="8"/>
          <p:cNvSpPr/>
          <p:nvPr/>
        </p:nvSpPr>
        <p:spPr>
          <a:xfrm flipH="false" flipV="false" rot="-2700000">
            <a:off x="9012972" y="6349271"/>
            <a:ext cx="2737679" cy="5037721"/>
          </a:xfrm>
          <a:custGeom>
            <a:avLst/>
            <a:gdLst/>
            <a:ahLst/>
            <a:cxnLst/>
            <a:rect r="r" b="b" t="t" l="l"/>
            <a:pathLst>
              <a:path h="5037721" w="2737679">
                <a:moveTo>
                  <a:pt x="0" y="0"/>
                </a:moveTo>
                <a:lnTo>
                  <a:pt x="2737678" y="0"/>
                </a:lnTo>
                <a:lnTo>
                  <a:pt x="2737678" y="5037721"/>
                </a:lnTo>
                <a:lnTo>
                  <a:pt x="0" y="5037721"/>
                </a:lnTo>
                <a:lnTo>
                  <a:pt x="0" y="0"/>
                </a:lnTo>
                <a:close/>
              </a:path>
            </a:pathLst>
          </a:custGeom>
          <a:blipFill>
            <a:blip r:embed="rId4">
              <a:extLst>
                <a:ext uri="{96DAC541-7B7A-43D3-8B79-37D633B846F1}">
                  <asvg:svgBlip xmlns:asvg="http://schemas.microsoft.com/office/drawing/2016/SVG/main" r:embed="rId5"/>
                </a:ext>
              </a:extLst>
            </a:blip>
            <a:stretch>
              <a:fillRect l="0" t="0" r="-38946" b="-91381"/>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11143062" y="-199408"/>
            <a:ext cx="7321507" cy="4591332"/>
          </a:xfrm>
          <a:custGeom>
            <a:avLst/>
            <a:gdLst/>
            <a:ahLst/>
            <a:cxnLst/>
            <a:rect r="r" b="b" t="t" l="l"/>
            <a:pathLst>
              <a:path h="4591332" w="7321507">
                <a:moveTo>
                  <a:pt x="0" y="0"/>
                </a:moveTo>
                <a:lnTo>
                  <a:pt x="7321507" y="0"/>
                </a:lnTo>
                <a:lnTo>
                  <a:pt x="7321507" y="4591332"/>
                </a:lnTo>
                <a:lnTo>
                  <a:pt x="0" y="4591332"/>
                </a:lnTo>
                <a:lnTo>
                  <a:pt x="0" y="0"/>
                </a:lnTo>
                <a:close/>
              </a:path>
            </a:pathLst>
          </a:custGeom>
          <a:blipFill>
            <a:blip r:embed="rId2">
              <a:extLst>
                <a:ext uri="{96DAC541-7B7A-43D3-8B79-37D633B846F1}">
                  <asvg:svgBlip xmlns:asvg="http://schemas.microsoft.com/office/drawing/2016/SVG/main" r:embed="rId3"/>
                </a:ext>
              </a:extLst>
            </a:blip>
            <a:stretch>
              <a:fillRect l="-46845" t="0" r="-5803" b="-141207"/>
            </a:stretch>
          </a:blipFill>
        </p:spPr>
      </p:sp>
      <p:sp>
        <p:nvSpPr>
          <p:cNvPr name="Freeform 3" id="3"/>
          <p:cNvSpPr/>
          <p:nvPr/>
        </p:nvSpPr>
        <p:spPr>
          <a:xfrm flipH="false" flipV="false" rot="0">
            <a:off x="5767415" y="5880334"/>
            <a:ext cx="10751294" cy="5027112"/>
          </a:xfrm>
          <a:custGeom>
            <a:avLst/>
            <a:gdLst/>
            <a:ahLst/>
            <a:cxnLst/>
            <a:rect r="r" b="b" t="t" l="l"/>
            <a:pathLst>
              <a:path h="5027112" w="10751294">
                <a:moveTo>
                  <a:pt x="0" y="0"/>
                </a:moveTo>
                <a:lnTo>
                  <a:pt x="10751294" y="0"/>
                </a:lnTo>
                <a:lnTo>
                  <a:pt x="10751294" y="5027112"/>
                </a:lnTo>
                <a:lnTo>
                  <a:pt x="0" y="5027112"/>
                </a:lnTo>
                <a:lnTo>
                  <a:pt x="0" y="0"/>
                </a:lnTo>
                <a:close/>
              </a:path>
            </a:pathLst>
          </a:custGeom>
          <a:blipFill>
            <a:blip r:embed="rId2">
              <a:extLst>
                <a:ext uri="{96DAC541-7B7A-43D3-8B79-37D633B846F1}">
                  <asvg:svgBlip xmlns:asvg="http://schemas.microsoft.com/office/drawing/2016/SVG/main" r:embed="rId3"/>
                </a:ext>
              </a:extLst>
            </a:blip>
            <a:stretch>
              <a:fillRect l="0" t="0" r="-3952" b="-120297"/>
            </a:stretch>
          </a:blipFill>
        </p:spPr>
      </p:sp>
      <p:grpSp>
        <p:nvGrpSpPr>
          <p:cNvPr name="Group 4" id="4"/>
          <p:cNvGrpSpPr/>
          <p:nvPr/>
        </p:nvGrpSpPr>
        <p:grpSpPr>
          <a:xfrm rot="0">
            <a:off x="8588451" y="4394888"/>
            <a:ext cx="4863432" cy="4863412"/>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5046" t="0" r="-25046" b="0"/>
              </a:stretch>
            </a:blipFill>
          </p:spPr>
        </p:sp>
      </p:grpSp>
      <p:grpSp>
        <p:nvGrpSpPr>
          <p:cNvPr name="Group 6" id="6"/>
          <p:cNvGrpSpPr/>
          <p:nvPr/>
        </p:nvGrpSpPr>
        <p:grpSpPr>
          <a:xfrm rot="0">
            <a:off x="11143062" y="1878368"/>
            <a:ext cx="5033060" cy="5033040"/>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25046" t="0" r="-25046" b="0"/>
              </a:stretch>
            </a:blipFill>
          </p:spPr>
        </p:sp>
      </p:grpSp>
      <p:sp>
        <p:nvSpPr>
          <p:cNvPr name="Freeform 8" id="8"/>
          <p:cNvSpPr/>
          <p:nvPr/>
        </p:nvSpPr>
        <p:spPr>
          <a:xfrm flipH="false" flipV="true" rot="-9472225">
            <a:off x="12341602" y="3303623"/>
            <a:ext cx="4185942" cy="7834381"/>
          </a:xfrm>
          <a:custGeom>
            <a:avLst/>
            <a:gdLst/>
            <a:ahLst/>
            <a:cxnLst/>
            <a:rect r="r" b="b" t="t" l="l"/>
            <a:pathLst>
              <a:path h="7834381" w="4185942">
                <a:moveTo>
                  <a:pt x="0" y="7834381"/>
                </a:moveTo>
                <a:lnTo>
                  <a:pt x="4185942" y="7834381"/>
                </a:lnTo>
                <a:lnTo>
                  <a:pt x="4185942" y="0"/>
                </a:lnTo>
                <a:lnTo>
                  <a:pt x="0" y="0"/>
                </a:lnTo>
                <a:lnTo>
                  <a:pt x="0" y="7834381"/>
                </a:lnTo>
                <a:close/>
              </a:path>
            </a:pathLst>
          </a:custGeom>
          <a:blipFill>
            <a:blip r:embed="rId6">
              <a:extLst>
                <a:ext uri="{96DAC541-7B7A-43D3-8B79-37D633B846F1}">
                  <asvg:svgBlip xmlns:asvg="http://schemas.microsoft.com/office/drawing/2016/SVG/main" r:embed="rId7"/>
                </a:ext>
              </a:extLst>
            </a:blip>
            <a:stretch>
              <a:fillRect l="0" t="0" r="-2541" b="-38864"/>
            </a:stretch>
          </a:blipFill>
        </p:spPr>
      </p:sp>
      <p:sp>
        <p:nvSpPr>
          <p:cNvPr name="Freeform 9" id="9"/>
          <p:cNvSpPr/>
          <p:nvPr/>
        </p:nvSpPr>
        <p:spPr>
          <a:xfrm flipH="false" flipV="false" rot="2132009">
            <a:off x="-16341" y="155787"/>
            <a:ext cx="1817866" cy="3445163"/>
          </a:xfrm>
          <a:custGeom>
            <a:avLst/>
            <a:gdLst/>
            <a:ahLst/>
            <a:cxnLst/>
            <a:rect r="r" b="b" t="t" l="l"/>
            <a:pathLst>
              <a:path h="3445163" w="1817866">
                <a:moveTo>
                  <a:pt x="0" y="0"/>
                </a:moveTo>
                <a:lnTo>
                  <a:pt x="1817866" y="0"/>
                </a:lnTo>
                <a:lnTo>
                  <a:pt x="1817866" y="3445162"/>
                </a:lnTo>
                <a:lnTo>
                  <a:pt x="0" y="3445162"/>
                </a:lnTo>
                <a:lnTo>
                  <a:pt x="0" y="0"/>
                </a:lnTo>
                <a:close/>
              </a:path>
            </a:pathLst>
          </a:custGeom>
          <a:blipFill>
            <a:blip r:embed="rId6">
              <a:extLst>
                <a:ext uri="{96DAC541-7B7A-43D3-8B79-37D633B846F1}">
                  <asvg:svgBlip xmlns:asvg="http://schemas.microsoft.com/office/drawing/2016/SVG/main" r:embed="rId7"/>
                </a:ext>
              </a:extLst>
            </a:blip>
            <a:stretch>
              <a:fillRect l="0" t="0" r="-40454" b="-87840"/>
            </a:stretch>
          </a:blipFill>
        </p:spPr>
      </p:sp>
      <p:sp>
        <p:nvSpPr>
          <p:cNvPr name="TextBox 10" id="10"/>
          <p:cNvSpPr txBox="true"/>
          <p:nvPr/>
        </p:nvSpPr>
        <p:spPr>
          <a:xfrm rot="0">
            <a:off x="3742378" y="537210"/>
            <a:ext cx="4050074"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Stakeholders</a:t>
            </a:r>
            <a:r>
              <a:rPr lang="en-US" sz="5999" u="none">
                <a:solidFill>
                  <a:srgbClr val="0A1D4D"/>
                </a:solidFill>
                <a:latin typeface="Nefelibata Script"/>
              </a:rPr>
              <a:t>:</a:t>
            </a:r>
          </a:p>
        </p:txBody>
      </p:sp>
      <p:sp>
        <p:nvSpPr>
          <p:cNvPr name="TextBox 11" id="11"/>
          <p:cNvSpPr txBox="true"/>
          <p:nvPr/>
        </p:nvSpPr>
        <p:spPr>
          <a:xfrm rot="0">
            <a:off x="1709765" y="2067683"/>
            <a:ext cx="8115300" cy="2503190"/>
          </a:xfrm>
          <a:prstGeom prst="rect">
            <a:avLst/>
          </a:prstGeom>
        </p:spPr>
        <p:txBody>
          <a:bodyPr anchor="t" rtlCol="false" tIns="0" lIns="0" bIns="0" rIns="0">
            <a:spAutoFit/>
          </a:bodyPr>
          <a:lstStyle/>
          <a:p>
            <a:pPr marL="647441" indent="-323720" lvl="1">
              <a:lnSpc>
                <a:spcPts val="3988"/>
              </a:lnSpc>
              <a:buFont typeface="Arial"/>
              <a:buChar char="•"/>
            </a:pPr>
            <a:r>
              <a:rPr lang="en-US" sz="2998">
                <a:solidFill>
                  <a:srgbClr val="000000"/>
                </a:solidFill>
                <a:latin typeface="Montserrat Bold"/>
              </a:rPr>
              <a:t>Padres primerizos:</a:t>
            </a:r>
            <a:r>
              <a:rPr lang="en-US" sz="2998">
                <a:solidFill>
                  <a:srgbClr val="000000"/>
                </a:solidFill>
                <a:latin typeface="Montserrat Medium"/>
              </a:rPr>
              <a:t> Son los</a:t>
            </a:r>
            <a:r>
              <a:rPr lang="en-US" sz="2998">
                <a:solidFill>
                  <a:srgbClr val="000000"/>
                </a:solidFill>
                <a:latin typeface="Montserrat Medium"/>
              </a:rPr>
              <a:t> principales usuarios de la aplicación, ya que se beneficiarán de la información para enfrentar los desafíos en la crianza del hijo.</a:t>
            </a:r>
          </a:p>
        </p:txBody>
      </p:sp>
      <p:sp>
        <p:nvSpPr>
          <p:cNvPr name="TextBox 12" id="12"/>
          <p:cNvSpPr txBox="true"/>
          <p:nvPr/>
        </p:nvSpPr>
        <p:spPr>
          <a:xfrm rot="0">
            <a:off x="529310" y="4858364"/>
            <a:ext cx="6426135" cy="5027315"/>
          </a:xfrm>
          <a:prstGeom prst="rect">
            <a:avLst/>
          </a:prstGeom>
        </p:spPr>
        <p:txBody>
          <a:bodyPr anchor="t" rtlCol="false" tIns="0" lIns="0" bIns="0" rIns="0">
            <a:spAutoFit/>
          </a:bodyPr>
          <a:lstStyle/>
          <a:p>
            <a:pPr marL="647441" indent="-323720" lvl="1">
              <a:lnSpc>
                <a:spcPts val="3988"/>
              </a:lnSpc>
              <a:buFont typeface="Arial"/>
              <a:buChar char="•"/>
            </a:pPr>
            <a:r>
              <a:rPr lang="en-US" sz="2998">
                <a:solidFill>
                  <a:srgbClr val="000000"/>
                </a:solidFill>
                <a:latin typeface="Montserrat Bold"/>
              </a:rPr>
              <a:t>Profesionales de la salud:</a:t>
            </a:r>
            <a:r>
              <a:rPr lang="en-US" sz="2998">
                <a:solidFill>
                  <a:srgbClr val="000000"/>
                </a:solidFill>
                <a:latin typeface="Montserrat Medium"/>
              </a:rPr>
              <a:t> Médicos, enfermeras u otros profesionales de la salud que trabajan con los recién nacidos e infantes pueden utilizar la aplicación como recurso para proporcionar información y respaldar las recomendaciones del cuidado infantil.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01567" y="1042541"/>
            <a:ext cx="10728749" cy="8059256"/>
          </a:xfrm>
          <a:custGeom>
            <a:avLst/>
            <a:gdLst/>
            <a:ahLst/>
            <a:cxnLst/>
            <a:rect r="r" b="b" t="t" l="l"/>
            <a:pathLst>
              <a:path h="8059256" w="10728749">
                <a:moveTo>
                  <a:pt x="0" y="0"/>
                </a:moveTo>
                <a:lnTo>
                  <a:pt x="10728750" y="0"/>
                </a:lnTo>
                <a:lnTo>
                  <a:pt x="10728750" y="8059256"/>
                </a:lnTo>
                <a:lnTo>
                  <a:pt x="0" y="8059256"/>
                </a:lnTo>
                <a:lnTo>
                  <a:pt x="0" y="0"/>
                </a:lnTo>
                <a:close/>
              </a:path>
            </a:pathLst>
          </a:custGeom>
          <a:blipFill>
            <a:blip r:embed="rId2">
              <a:extLst>
                <a:ext uri="{96DAC541-7B7A-43D3-8B79-37D633B846F1}">
                  <asvg:svgBlip xmlns:asvg="http://schemas.microsoft.com/office/drawing/2016/SVG/main" r:embed="rId3"/>
                </a:ext>
              </a:extLst>
            </a:blip>
            <a:stretch>
              <a:fillRect l="-20234" t="0" r="-43225" b="-115625"/>
            </a:stretch>
          </a:blipFill>
        </p:spPr>
      </p:sp>
      <p:sp>
        <p:nvSpPr>
          <p:cNvPr name="Freeform 3" id="3"/>
          <p:cNvSpPr/>
          <p:nvPr/>
        </p:nvSpPr>
        <p:spPr>
          <a:xfrm flipH="true" flipV="false" rot="-2919798">
            <a:off x="15386701" y="1018224"/>
            <a:ext cx="2670507" cy="3646110"/>
          </a:xfrm>
          <a:custGeom>
            <a:avLst/>
            <a:gdLst/>
            <a:ahLst/>
            <a:cxnLst/>
            <a:rect r="r" b="b" t="t" l="l"/>
            <a:pathLst>
              <a:path h="3646110" w="2670507">
                <a:moveTo>
                  <a:pt x="2670507" y="0"/>
                </a:moveTo>
                <a:lnTo>
                  <a:pt x="0" y="0"/>
                </a:lnTo>
                <a:lnTo>
                  <a:pt x="0" y="3646111"/>
                </a:lnTo>
                <a:lnTo>
                  <a:pt x="2670507" y="3646111"/>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711664">
            <a:off x="15869797" y="7220336"/>
            <a:ext cx="1704314" cy="3422863"/>
          </a:xfrm>
          <a:custGeom>
            <a:avLst/>
            <a:gdLst/>
            <a:ahLst/>
            <a:cxnLst/>
            <a:rect r="r" b="b" t="t" l="l"/>
            <a:pathLst>
              <a:path h="3422863" w="1704314">
                <a:moveTo>
                  <a:pt x="1704314" y="0"/>
                </a:moveTo>
                <a:lnTo>
                  <a:pt x="0" y="0"/>
                </a:lnTo>
                <a:lnTo>
                  <a:pt x="0" y="3422863"/>
                </a:lnTo>
                <a:lnTo>
                  <a:pt x="1704314" y="3422863"/>
                </a:lnTo>
                <a:lnTo>
                  <a:pt x="1704314" y="0"/>
                </a:lnTo>
                <a:close/>
              </a:path>
            </a:pathLst>
          </a:custGeom>
          <a:blipFill>
            <a:blip r:embed="rId6">
              <a:extLst>
                <a:ext uri="{96DAC541-7B7A-43D3-8B79-37D633B846F1}">
                  <asvg:svgBlip xmlns:asvg="http://schemas.microsoft.com/office/drawing/2016/SVG/main" r:embed="rId7"/>
                </a:ext>
              </a:extLst>
            </a:blip>
            <a:stretch>
              <a:fillRect l="0" t="0" r="-39372" b="-75889"/>
            </a:stretch>
          </a:blipFill>
        </p:spPr>
      </p:sp>
      <p:sp>
        <p:nvSpPr>
          <p:cNvPr name="Freeform 5" id="5"/>
          <p:cNvSpPr/>
          <p:nvPr/>
        </p:nvSpPr>
        <p:spPr>
          <a:xfrm flipH="false" flipV="false" rot="0">
            <a:off x="2432848" y="1250619"/>
            <a:ext cx="11542957" cy="8007681"/>
          </a:xfrm>
          <a:custGeom>
            <a:avLst/>
            <a:gdLst/>
            <a:ahLst/>
            <a:cxnLst/>
            <a:rect r="r" b="b" t="t" l="l"/>
            <a:pathLst>
              <a:path h="8007681" w="11542957">
                <a:moveTo>
                  <a:pt x="0" y="0"/>
                </a:moveTo>
                <a:lnTo>
                  <a:pt x="11542958" y="0"/>
                </a:lnTo>
                <a:lnTo>
                  <a:pt x="11542958" y="8007681"/>
                </a:lnTo>
                <a:lnTo>
                  <a:pt x="0" y="8007681"/>
                </a:lnTo>
                <a:lnTo>
                  <a:pt x="0" y="0"/>
                </a:lnTo>
                <a:close/>
              </a:path>
            </a:pathLst>
          </a:custGeom>
          <a:blipFill>
            <a:blip r:embed="rId8"/>
            <a:stretch>
              <a:fillRect l="0" t="-1747" r="0" b="-13098"/>
            </a:stretch>
          </a:blipFill>
        </p:spPr>
      </p:sp>
      <p:sp>
        <p:nvSpPr>
          <p:cNvPr name="TextBox 6" id="6"/>
          <p:cNvSpPr txBox="true"/>
          <p:nvPr/>
        </p:nvSpPr>
        <p:spPr>
          <a:xfrm rot="0">
            <a:off x="1926594" y="359454"/>
            <a:ext cx="7865203"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Perfiles de usuario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CFCFC"/>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501567" y="1042541"/>
            <a:ext cx="10728749" cy="8059256"/>
          </a:xfrm>
          <a:custGeom>
            <a:avLst/>
            <a:gdLst/>
            <a:ahLst/>
            <a:cxnLst/>
            <a:rect r="r" b="b" t="t" l="l"/>
            <a:pathLst>
              <a:path h="8059256" w="10728749">
                <a:moveTo>
                  <a:pt x="0" y="0"/>
                </a:moveTo>
                <a:lnTo>
                  <a:pt x="10728750" y="0"/>
                </a:lnTo>
                <a:lnTo>
                  <a:pt x="10728750" y="8059256"/>
                </a:lnTo>
                <a:lnTo>
                  <a:pt x="0" y="8059256"/>
                </a:lnTo>
                <a:lnTo>
                  <a:pt x="0" y="0"/>
                </a:lnTo>
                <a:close/>
              </a:path>
            </a:pathLst>
          </a:custGeom>
          <a:blipFill>
            <a:blip r:embed="rId2">
              <a:extLst>
                <a:ext uri="{96DAC541-7B7A-43D3-8B79-37D633B846F1}">
                  <asvg:svgBlip xmlns:asvg="http://schemas.microsoft.com/office/drawing/2016/SVG/main" r:embed="rId3"/>
                </a:ext>
              </a:extLst>
            </a:blip>
            <a:stretch>
              <a:fillRect l="-20234" t="0" r="-43225" b="-115625"/>
            </a:stretch>
          </a:blipFill>
        </p:spPr>
      </p:sp>
      <p:sp>
        <p:nvSpPr>
          <p:cNvPr name="Freeform 3" id="3"/>
          <p:cNvSpPr/>
          <p:nvPr/>
        </p:nvSpPr>
        <p:spPr>
          <a:xfrm flipH="true" flipV="false" rot="-2919798">
            <a:off x="15386701" y="1018224"/>
            <a:ext cx="2670507" cy="3646110"/>
          </a:xfrm>
          <a:custGeom>
            <a:avLst/>
            <a:gdLst/>
            <a:ahLst/>
            <a:cxnLst/>
            <a:rect r="r" b="b" t="t" l="l"/>
            <a:pathLst>
              <a:path h="3646110" w="2670507">
                <a:moveTo>
                  <a:pt x="2670507" y="0"/>
                </a:moveTo>
                <a:lnTo>
                  <a:pt x="0" y="0"/>
                </a:lnTo>
                <a:lnTo>
                  <a:pt x="0" y="3646111"/>
                </a:lnTo>
                <a:lnTo>
                  <a:pt x="2670507" y="3646111"/>
                </a:lnTo>
                <a:lnTo>
                  <a:pt x="267050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711664">
            <a:off x="15869797" y="7220336"/>
            <a:ext cx="1704314" cy="3422863"/>
          </a:xfrm>
          <a:custGeom>
            <a:avLst/>
            <a:gdLst/>
            <a:ahLst/>
            <a:cxnLst/>
            <a:rect r="r" b="b" t="t" l="l"/>
            <a:pathLst>
              <a:path h="3422863" w="1704314">
                <a:moveTo>
                  <a:pt x="1704314" y="0"/>
                </a:moveTo>
                <a:lnTo>
                  <a:pt x="0" y="0"/>
                </a:lnTo>
                <a:lnTo>
                  <a:pt x="0" y="3422863"/>
                </a:lnTo>
                <a:lnTo>
                  <a:pt x="1704314" y="3422863"/>
                </a:lnTo>
                <a:lnTo>
                  <a:pt x="1704314" y="0"/>
                </a:lnTo>
                <a:close/>
              </a:path>
            </a:pathLst>
          </a:custGeom>
          <a:blipFill>
            <a:blip r:embed="rId6">
              <a:extLst>
                <a:ext uri="{96DAC541-7B7A-43D3-8B79-37D633B846F1}">
                  <asvg:svgBlip xmlns:asvg="http://schemas.microsoft.com/office/drawing/2016/SVG/main" r:embed="rId7"/>
                </a:ext>
              </a:extLst>
            </a:blip>
            <a:stretch>
              <a:fillRect l="0" t="0" r="-39372" b="-75889"/>
            </a:stretch>
          </a:blipFill>
        </p:spPr>
      </p:sp>
      <p:sp>
        <p:nvSpPr>
          <p:cNvPr name="Freeform 5" id="5"/>
          <p:cNvSpPr/>
          <p:nvPr/>
        </p:nvSpPr>
        <p:spPr>
          <a:xfrm flipH="false" flipV="false" rot="0">
            <a:off x="3071885" y="1304334"/>
            <a:ext cx="10342191" cy="8982666"/>
          </a:xfrm>
          <a:custGeom>
            <a:avLst/>
            <a:gdLst/>
            <a:ahLst/>
            <a:cxnLst/>
            <a:rect r="r" b="b" t="t" l="l"/>
            <a:pathLst>
              <a:path h="8982666" w="10342191">
                <a:moveTo>
                  <a:pt x="0" y="0"/>
                </a:moveTo>
                <a:lnTo>
                  <a:pt x="10342190" y="0"/>
                </a:lnTo>
                <a:lnTo>
                  <a:pt x="10342190" y="8982666"/>
                </a:lnTo>
                <a:lnTo>
                  <a:pt x="0" y="8982666"/>
                </a:lnTo>
                <a:lnTo>
                  <a:pt x="0" y="0"/>
                </a:lnTo>
                <a:close/>
              </a:path>
            </a:pathLst>
          </a:custGeom>
          <a:blipFill>
            <a:blip r:embed="rId8"/>
            <a:stretch>
              <a:fillRect l="-3770" t="0" r="-2255" b="0"/>
            </a:stretch>
          </a:blipFill>
        </p:spPr>
      </p:sp>
      <p:sp>
        <p:nvSpPr>
          <p:cNvPr name="TextBox 6" id="6"/>
          <p:cNvSpPr txBox="true"/>
          <p:nvPr/>
        </p:nvSpPr>
        <p:spPr>
          <a:xfrm rot="0">
            <a:off x="1926594" y="359454"/>
            <a:ext cx="7865203" cy="944880"/>
          </a:xfrm>
          <a:prstGeom prst="rect">
            <a:avLst/>
          </a:prstGeom>
        </p:spPr>
        <p:txBody>
          <a:bodyPr anchor="t" rtlCol="false" tIns="0" lIns="0" bIns="0" rIns="0">
            <a:spAutoFit/>
          </a:bodyPr>
          <a:lstStyle/>
          <a:p>
            <a:pPr algn="l" marL="0" indent="0" lvl="0">
              <a:lnSpc>
                <a:spcPts val="7559"/>
              </a:lnSpc>
              <a:spcBef>
                <a:spcPct val="0"/>
              </a:spcBef>
            </a:pPr>
            <a:r>
              <a:rPr lang="en-US" sz="5999">
                <a:solidFill>
                  <a:srgbClr val="0A1D4D"/>
                </a:solidFill>
                <a:latin typeface="Nefelibata Script"/>
              </a:rPr>
              <a:t>Perfiles de usuario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DAF_-GFFGBQ</dc:identifier>
  <dcterms:modified xsi:type="dcterms:W3CDTF">2011-08-01T06:04:30Z</dcterms:modified>
  <cp:revision>1</cp:revision>
  <dc:title>Primera entrega</dc:title>
</cp:coreProperties>
</file>

<file path=docProps/thumbnail.jpeg>
</file>